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commentAuthors.xml" ContentType="application/vnd.openxmlformats-officedocument.presentationml.commentAuthor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Default Extension="tiff" ContentType="image/tiff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99" r:id="rId1"/>
    <p:sldMasterId id="2147483815" r:id="rId2"/>
    <p:sldMasterId id="2147483803" r:id="rId3"/>
  </p:sldMasterIdLst>
  <p:notesMasterIdLst>
    <p:notesMasterId r:id="rId17"/>
  </p:notesMasterIdLst>
  <p:sldIdLst>
    <p:sldId id="5829" r:id="rId4"/>
    <p:sldId id="5046" r:id="rId5"/>
    <p:sldId id="5235" r:id="rId6"/>
    <p:sldId id="5237" r:id="rId7"/>
    <p:sldId id="5250" r:id="rId8"/>
    <p:sldId id="5252" r:id="rId9"/>
    <p:sldId id="5253" r:id="rId10"/>
    <p:sldId id="5254" r:id="rId11"/>
    <p:sldId id="5830" r:id="rId12"/>
    <p:sldId id="5831" r:id="rId13"/>
    <p:sldId id="5832" r:id="rId14"/>
    <p:sldId id="5833" r:id="rId15"/>
    <p:sldId id="5834" r:id="rId16"/>
  </p:sldIdLst>
  <p:sldSz cx="9906000" cy="6858000" type="A4"/>
  <p:notesSz cx="7010400" cy="9296400"/>
  <p:defaultTextStyle>
    <a:defPPr>
      <a:defRPr lang="en-US"/>
    </a:defPPr>
    <a:lvl1pPr marL="0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008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015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024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030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038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045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054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062" algn="l" defTabSz="45700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="" xmlns:p14="http://schemas.microsoft.com/office/powerpoint/2010/main">
        <p14:section name="SAP MDG Training Objectives &amp; Agenda" id="{F713ACD1-E552-467B-8F91-B6566C8CEEFC}">
          <p14:sldIdLst>
            <p14:sldId id="3029"/>
            <p14:sldId id="3398"/>
            <p14:sldId id="4065"/>
            <p14:sldId id="3385"/>
            <p14:sldId id="5821"/>
          </p14:sldIdLst>
        </p14:section>
        <p14:section name="Day 1: Overview of Enterprise Information Management" id="{9E19A553-1249-4EEC-8CCD-DF28CF093217}">
          <p14:sldIdLst>
            <p14:sldId id="4981"/>
            <p14:sldId id="4761"/>
            <p14:sldId id="4762"/>
            <p14:sldId id="4982"/>
            <p14:sldId id="4983"/>
            <p14:sldId id="4984"/>
            <p14:sldId id="4985"/>
            <p14:sldId id="4986"/>
            <p14:sldId id="4987"/>
            <p14:sldId id="4988"/>
            <p14:sldId id="4989"/>
            <p14:sldId id="4990"/>
            <p14:sldId id="4991"/>
            <p14:sldId id="4996"/>
            <p14:sldId id="4997"/>
            <p14:sldId id="4998"/>
            <p14:sldId id="4999"/>
            <p14:sldId id="5000"/>
            <p14:sldId id="5001"/>
            <p14:sldId id="5002"/>
          </p14:sldIdLst>
        </p14:section>
        <p14:section name="Day 2 - Introduction to Master Data Governance" id="{DEE839AB-8535-42DE-B342-5D94AFBCE696}">
          <p14:sldIdLst>
            <p14:sldId id="3334"/>
            <p14:sldId id="5057"/>
            <p14:sldId id="5056"/>
            <p14:sldId id="5058"/>
            <p14:sldId id="5059"/>
            <p14:sldId id="5060"/>
            <p14:sldId id="4351"/>
            <p14:sldId id="5007"/>
            <p14:sldId id="5011"/>
            <p14:sldId id="5012"/>
            <p14:sldId id="4382"/>
            <p14:sldId id="5003"/>
            <p14:sldId id="5004"/>
            <p14:sldId id="5005"/>
            <p14:sldId id="5006"/>
          </p14:sldIdLst>
        </p14:section>
        <p14:section name="Day 3 - Domians &amp; Customizing Synchronization" id="{6E0776B5-A715-499A-89C5-B6670D88464C}">
          <p14:sldIdLst>
            <p14:sldId id="5787"/>
            <p14:sldId id="4368"/>
            <p14:sldId id="5015"/>
            <p14:sldId id="5053"/>
            <p14:sldId id="5054"/>
            <p14:sldId id="5016"/>
            <p14:sldId id="5017"/>
            <p14:sldId id="5018"/>
            <p14:sldId id="5021"/>
            <p14:sldId id="5022"/>
            <p14:sldId id="5023"/>
            <p14:sldId id="5024"/>
            <p14:sldId id="5025"/>
            <p14:sldId id="5026"/>
          </p14:sldIdLst>
        </p14:section>
        <p14:section name="Day 4 - Data Model" id="{1B525743-5AB8-4D95-854B-E1C7293AE499}">
          <p14:sldIdLst>
            <p14:sldId id="5068"/>
            <p14:sldId id="4772"/>
            <p14:sldId id="4773"/>
            <p14:sldId id="4778"/>
            <p14:sldId id="5048"/>
            <p14:sldId id="4777"/>
            <p14:sldId id="4793"/>
            <p14:sldId id="4785"/>
          </p14:sldIdLst>
        </p14:section>
        <p14:section name="Day 5 - Use cases in Data Modelling" id="{748336BF-7170-4E5D-9B14-D6789DBA6E34}">
          <p14:sldIdLst>
            <p14:sldId id="5238"/>
            <p14:sldId id="5046"/>
            <p14:sldId id="5235"/>
            <p14:sldId id="5237"/>
            <p14:sldId id="5250"/>
            <p14:sldId id="5252"/>
            <p14:sldId id="5253"/>
            <p14:sldId id="5254"/>
          </p14:sldIdLst>
        </p14:section>
        <p14:section name="Day 6 - Custom Data Model" id="{6DFAB1C5-072B-45BE-A1A1-59A5614547F4}">
          <p14:sldIdLst>
            <p14:sldId id="5321"/>
            <p14:sldId id="5328"/>
            <p14:sldId id="5329"/>
            <p14:sldId id="5324"/>
            <p14:sldId id="5325"/>
            <p14:sldId id="5326"/>
          </p14:sldIdLst>
        </p14:section>
        <p14:section name="Day 7 - UI Modelling" id="{3B0E22D7-E8F7-42FC-B08A-16D3DD097D84}">
          <p14:sldIdLst>
            <p14:sldId id="5073"/>
            <p14:sldId id="5263"/>
            <p14:sldId id="5264"/>
            <p14:sldId id="4814"/>
            <p14:sldId id="4819"/>
            <p14:sldId id="4806"/>
            <p14:sldId id="4820"/>
            <p14:sldId id="4823"/>
            <p14:sldId id="5074"/>
            <p14:sldId id="5280"/>
            <p14:sldId id="5272"/>
          </p14:sldIdLst>
        </p14:section>
        <p14:section name="Day 8 - UI Modelling" id="{A579C835-1173-4A25-B49D-C221AEDDDF76}">
          <p14:sldIdLst>
            <p14:sldId id="5788"/>
            <p14:sldId id="5273"/>
            <p14:sldId id="5274"/>
            <p14:sldId id="5275"/>
            <p14:sldId id="5276"/>
            <p14:sldId id="5277"/>
            <p14:sldId id="5278"/>
          </p14:sldIdLst>
        </p14:section>
        <p14:section name="Day 9 - Field Properties" id="{F4368470-7821-4F05-8E9F-D4AAF5A616CE}">
          <p14:sldIdLst>
            <p14:sldId id="5789"/>
            <p14:sldId id="5286"/>
            <p14:sldId id="5287"/>
            <p14:sldId id="5288"/>
            <p14:sldId id="5289"/>
            <p14:sldId id="5291"/>
            <p14:sldId id="5315"/>
            <p14:sldId id="5316"/>
            <p14:sldId id="5317"/>
          </p14:sldIdLst>
        </p14:section>
        <p14:section name="Day 10  - Data Quality and Search" id="{4CAE0979-4764-4ACB-BEC6-769D630A9D95}">
          <p14:sldIdLst>
            <p14:sldId id="5791"/>
            <p14:sldId id="4910"/>
            <p14:sldId id="4916"/>
            <p14:sldId id="4920"/>
          </p14:sldIdLst>
        </p14:section>
        <p14:section name="Day 11 - Validations" id="{21350762-D5D2-46D2-9CC2-16624AF88949}">
          <p14:sldIdLst>
            <p14:sldId id="5446"/>
            <p14:sldId id="5447"/>
            <p14:sldId id="5450"/>
            <p14:sldId id="5452"/>
            <p14:sldId id="5454"/>
            <p14:sldId id="5458"/>
            <p14:sldId id="5480"/>
          </p14:sldIdLst>
        </p14:section>
        <p14:section name="Day 12 - Derivations" id="{525F33E5-FF4E-4013-B19B-00529F710671}">
          <p14:sldIdLst>
            <p14:sldId id="5790"/>
            <p14:sldId id="5449"/>
            <p14:sldId id="5485"/>
            <p14:sldId id="5487"/>
            <p14:sldId id="5488"/>
            <p14:sldId id="5489"/>
            <p14:sldId id="5490"/>
            <p14:sldId id="5491"/>
          </p14:sldIdLst>
        </p14:section>
        <p14:section name="Day 13 - Process Model" id="{0BB8284B-2E67-48F3-9C01-3775DCB24C06}">
          <p14:sldIdLst>
            <p14:sldId id="5076"/>
            <p14:sldId id="4831"/>
            <p14:sldId id="5081"/>
            <p14:sldId id="5271"/>
            <p14:sldId id="4833"/>
            <p14:sldId id="5082"/>
            <p14:sldId id="5083"/>
            <p14:sldId id="4838"/>
            <p14:sldId id="4840"/>
            <p14:sldId id="4841"/>
            <p14:sldId id="4843"/>
            <p14:sldId id="4845"/>
            <p14:sldId id="4846"/>
            <p14:sldId id="4847"/>
            <p14:sldId id="4848"/>
            <p14:sldId id="5096"/>
            <p14:sldId id="5097"/>
            <p14:sldId id="4850"/>
            <p14:sldId id="4851"/>
          </p14:sldIdLst>
        </p14:section>
        <p14:section name="Day 14 - Rule based workflows" id="{DE09B53E-E1B4-421F-AED9-1913A8C6AF50}">
          <p14:sldIdLst>
            <p14:sldId id="5078"/>
            <p14:sldId id="4888"/>
            <p14:sldId id="5094"/>
            <p14:sldId id="5088"/>
            <p14:sldId id="4894"/>
            <p14:sldId id="4907"/>
            <p14:sldId id="5511"/>
            <p14:sldId id="5533"/>
            <p14:sldId id="5544"/>
            <p14:sldId id="5550"/>
          </p14:sldIdLst>
        </p14:section>
        <p14:section name="Day 15 - Parallel Workflows" id="{221EB57F-1B61-4B15-B511-034F10690C7C}">
          <p14:sldIdLst>
            <p14:sldId id="5792"/>
            <p14:sldId id="5577"/>
            <p14:sldId id="5578"/>
            <p14:sldId id="5587"/>
          </p14:sldIdLst>
        </p14:section>
        <p14:section name="Day 16 - Extended Notification" id="{185F7C88-EB17-42D5-9A7A-8644A010F489}">
          <p14:sldIdLst>
            <p14:sldId id="5313"/>
            <p14:sldId id="5314"/>
            <p14:sldId id="5414"/>
            <p14:sldId id="5415"/>
            <p14:sldId id="5416"/>
            <p14:sldId id="5429"/>
          </p14:sldIdLst>
        </p14:section>
        <p14:section name="Day 17 - Mass Approvals" id="{54F4A50B-F511-47C8-BBD6-D403C7821B04}">
          <p14:sldIdLst>
            <p14:sldId id="5793"/>
            <p14:sldId id="5623"/>
            <p14:sldId id="5624"/>
            <p14:sldId id="5625"/>
          </p14:sldIdLst>
        </p14:section>
        <p14:section name="Day 18 - Data Replication" id="{85BBC409-8923-42F9-87AB-13E118C8C996}">
          <p14:sldIdLst>
            <p14:sldId id="5107"/>
            <p14:sldId id="5108"/>
            <p14:sldId id="5110"/>
            <p14:sldId id="5111"/>
            <p14:sldId id="5119"/>
            <p14:sldId id="5120"/>
          </p14:sldIdLst>
        </p14:section>
        <p14:section name="Day 19 - Key &amp; Value mapping" id="{117F7EF4-5B5C-4811-B2C1-DAEE5D4DF7DC}">
          <p14:sldIdLst>
            <p14:sldId id="5795"/>
            <p14:sldId id="5115"/>
            <p14:sldId id="5675"/>
            <p14:sldId id="5676"/>
            <p14:sldId id="5681"/>
            <p14:sldId id="5682"/>
            <p14:sldId id="5683"/>
          </p14:sldIdLst>
        </p14:section>
        <p14:section name="Day 20 - Data Import Framwork" id="{E4784C38-2EFF-458A-B980-ABE0D396EC4F}">
          <p14:sldIdLst>
            <p14:sldId id="5159"/>
            <p14:sldId id="5705"/>
            <p14:sldId id="5706"/>
            <p14:sldId id="5714"/>
            <p14:sldId id="5740"/>
            <p14:sldId id="5741"/>
            <p14:sldId id="5744"/>
            <p14:sldId id="5745"/>
            <p14:sldId id="5160"/>
            <p14:sldId id="5161"/>
          </p14:sldIdLst>
        </p14:section>
        <p14:section name="Day 21 - APIs" id="{146BB85B-D8D5-4B01-9A94-F1F7C2EB3118}">
          <p14:sldIdLst>
            <p14:sldId id="5796"/>
            <p14:sldId id="5771"/>
            <p14:sldId id="5772"/>
            <p14:sldId id="5773"/>
            <p14:sldId id="5775"/>
            <p14:sldId id="5776"/>
            <p14:sldId id="5774"/>
            <p14:sldId id="5777"/>
            <p14:sldId id="5778"/>
            <p14:sldId id="5779"/>
            <p14:sldId id="5780"/>
            <p14:sldId id="5781"/>
            <p14:sldId id="5782"/>
            <p14:sldId id="5783"/>
            <p14:sldId id="5696"/>
          </p14:sldIdLst>
        </p14:section>
        <p14:section name="Day 22 - Change Pointers and IDOCs" id="{2420EF43-2F8C-41D0-B510-B9CA3685B29A}">
          <p14:sldIdLst>
            <p14:sldId id="5794"/>
            <p14:sldId id="5671"/>
            <p14:sldId id="5672"/>
            <p14:sldId id="5677"/>
            <p14:sldId id="5680"/>
            <p14:sldId id="5678"/>
            <p14:sldId id="5679"/>
            <p14:sldId id="5674"/>
          </p14:sldIdLst>
        </p14:section>
        <p14:section name="Day 23 - Data Enrichment" id="{A9AD22E9-5646-413E-B7A8-AE8355B64826}">
          <p14:sldIdLst>
            <p14:sldId id="5798"/>
            <p14:sldId id="4944"/>
            <p14:sldId id="4945"/>
            <p14:sldId id="4946"/>
            <p14:sldId id="4947"/>
            <p14:sldId id="4948"/>
            <p14:sldId id="4949"/>
            <p14:sldId id="4950"/>
            <p14:sldId id="4951"/>
            <p14:sldId id="4952"/>
          </p14:sldIdLst>
        </p14:section>
        <p14:section name="Day 24 - Data Enrichment" id="{E076D8E4-FD20-4977-B411-618FA8CC31DE}">
          <p14:sldIdLst>
            <p14:sldId id="5799"/>
            <p14:sldId id="5820"/>
          </p14:sldIdLst>
        </p14:section>
        <p14:section name="Day 25 - Enterprise Services" id="{513C7901-0E10-419C-9E0B-87154FAAFB56}">
          <p14:sldIdLst>
            <p14:sldId id="5784"/>
            <p14:sldId id="5785"/>
            <p14:sldId id="5786"/>
          </p14:sldIdLst>
        </p14:section>
        <p14:section name="Day 26 - MDG Performance, Edition" id="{52125840-5264-41BE-A629-2D61370E9F06}">
          <p14:sldIdLst>
            <p14:sldId id="5801"/>
            <p14:sldId id="5818"/>
            <p14:sldId id="5819"/>
            <p14:sldId id="5084"/>
            <p14:sldId id="4852"/>
            <p14:sldId id="4853"/>
            <p14:sldId id="5822"/>
            <p14:sldId id="5823"/>
            <p14:sldId id="5824"/>
            <p14:sldId id="5826"/>
            <p14:sldId id="5827"/>
          </p14:sldIdLst>
        </p14:section>
        <p14:section name="Day 27 - Consolidation &amp; Mass Processing" id="{4281BF4E-E57C-49BC-B595-0992B34E4BAB}">
          <p14:sldIdLst>
            <p14:sldId id="5803"/>
            <p14:sldId id="5290"/>
            <p14:sldId id="5285"/>
            <p14:sldId id="5808"/>
            <p14:sldId id="5809"/>
            <p14:sldId id="5810"/>
            <p14:sldId id="5293"/>
            <p14:sldId id="5308"/>
          </p14:sldIdLst>
        </p14:section>
        <p14:section name="Day 28 - Consolidation &amp; Mass Processing" id="{0133C6B4-8235-406E-9E17-52D0166C436B}">
          <p14:sldIdLst>
            <p14:sldId id="5811"/>
            <p14:sldId id="5812"/>
            <p14:sldId id="5322"/>
            <p14:sldId id="5323"/>
            <p14:sldId id="5813"/>
            <p14:sldId id="5814"/>
            <p14:sldId id="5815"/>
            <p14:sldId id="5327"/>
            <p14:sldId id="5816"/>
            <p14:sldId id="5817"/>
            <p14:sldId id="5330"/>
          </p14:sldIdLst>
        </p14:section>
        <p14:section name="Day 29 - Home Page, Launch Pad Configuration" id="{958E3519-6AA7-43AC-806B-60A43A0AD82E}">
          <p14:sldIdLst>
            <p14:sldId id="5804"/>
            <p14:sldId id="5807"/>
          </p14:sldIdLst>
        </p14:section>
        <p14:section name="Day 30 - Process Analytics" id="{16FDFE01-CA50-40F1-A0AC-D2D395152CC3}">
          <p14:sldIdLst>
            <p14:sldId id="5805"/>
            <p14:sldId id="5806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7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0AA0C8"/>
    <a:srgbClr val="0A7396"/>
    <a:srgbClr val="5F5F5F"/>
    <a:srgbClr val="FFC000"/>
    <a:srgbClr val="485E74"/>
    <a:srgbClr val="FFFFFF"/>
    <a:srgbClr val="F2F2F2"/>
    <a:srgbClr val="5FCBD3"/>
    <a:srgbClr val="E8EFF4"/>
    <a:srgbClr val="25252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960" autoAdjust="0"/>
    <p:restoredTop sz="83912" autoAdjust="0"/>
  </p:normalViewPr>
  <p:slideViewPr>
    <p:cSldViewPr snapToObjects="1">
      <p:cViewPr varScale="1">
        <p:scale>
          <a:sx n="73" d="100"/>
          <a:sy n="73" d="100"/>
        </p:scale>
        <p:origin x="-1334" y="-77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428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tiff>
</file>

<file path=ppt/media/image15.tiff>
</file>

<file path=ppt/media/image16.tiff>
</file>

<file path=ppt/media/image17.tiff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4AFB26B-6F57-9A42-880F-28F1C1709373}" type="datetimeFigureOut">
              <a:rPr lang="en-US" smtClean="0"/>
              <a:pPr/>
              <a:t>4/17/2023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87425" y="696913"/>
            <a:ext cx="503555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2CADAB3-88C9-5749-BE53-3B007853A9A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81176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08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15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024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030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038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045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054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062" algn="l" defTabSz="45700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44209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422595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72364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43367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04859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9884462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CADAB3-88C9-5749-BE53-3B007853A9A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10279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  <a:prstGeom prst="rect">
            <a:avLst/>
          </a:prstGeom>
        </p:spPr>
        <p:txBody>
          <a:bodyPr vert="horz" lIns="91401" tIns="45701" rIns="91401" bIns="4570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0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0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0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0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0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="" xmlns:p14="http://schemas.microsoft.com/office/powerpoint/2010/main" val="3705548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01" tIns="45701" rIns="91401" bIns="4570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1600204"/>
            <a:ext cx="8915400" cy="4525963"/>
          </a:xfrm>
          <a:prstGeom prst="rect">
            <a:avLst/>
          </a:prstGeom>
        </p:spPr>
        <p:txBody>
          <a:bodyPr vert="eaVert" lIns="91401" tIns="45701" rIns="91401" bIns="4570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3262312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42"/>
            <a:ext cx="2228850" cy="5851525"/>
          </a:xfrm>
          <a:prstGeom prst="rect">
            <a:avLst/>
          </a:prstGeom>
        </p:spPr>
        <p:txBody>
          <a:bodyPr vert="eaVert" lIns="91401" tIns="45701" rIns="91401" bIns="4570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4642"/>
            <a:ext cx="6521450" cy="5851525"/>
          </a:xfrm>
          <a:prstGeom prst="rect">
            <a:avLst/>
          </a:prstGeom>
        </p:spPr>
        <p:txBody>
          <a:bodyPr vert="eaVert" lIns="91401" tIns="45701" rIns="91401" bIns="4570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1599118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>
          <a:xfrm>
            <a:off x="94482" y="385173"/>
            <a:ext cx="7781931" cy="5429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1800" b="1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 dirty="0"/>
              <a:t>Click to edit</a:t>
            </a:r>
          </a:p>
        </p:txBody>
      </p:sp>
      <p:sp>
        <p:nvSpPr>
          <p:cNvPr id="7" name="Segnaposto testo 6"/>
          <p:cNvSpPr>
            <a:spLocks noGrp="1"/>
          </p:cNvSpPr>
          <p:nvPr>
            <p:ph type="body" sz="quarter" idx="11" hasCustomPrompt="1"/>
          </p:nvPr>
        </p:nvSpPr>
        <p:spPr>
          <a:xfrm>
            <a:off x="113569" y="1252729"/>
            <a:ext cx="9620220" cy="1980918"/>
          </a:xfrm>
          <a:prstGeom prst="rect">
            <a:avLst/>
          </a:prstGeom>
        </p:spPr>
        <p:txBody>
          <a:bodyPr lIns="36000" tIns="36000" rIns="36000" bIns="36000">
            <a:spAutoFit/>
          </a:bodyPr>
          <a:lstStyle>
            <a:lvl1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>
                <a:effectLst/>
              </a:rPr>
              <a:t>Click to edit</a:t>
            </a:r>
          </a:p>
          <a:p>
            <a:pPr lvl="1"/>
            <a:r>
              <a:rPr lang="en-US" noProof="0" dirty="0"/>
              <a:t>Second </a:t>
            </a:r>
            <a:r>
              <a:rPr lang="en-US" dirty="0"/>
              <a:t>subsection</a:t>
            </a:r>
            <a:endParaRPr lang="en-US" noProof="0" dirty="0"/>
          </a:p>
          <a:p>
            <a:pPr lvl="2"/>
            <a:r>
              <a:rPr lang="en-US" noProof="0" dirty="0"/>
              <a:t>Third </a:t>
            </a:r>
            <a:r>
              <a:rPr lang="en-US" dirty="0"/>
              <a:t>subsection</a:t>
            </a:r>
            <a:endParaRPr lang="en-US" noProof="0" dirty="0"/>
          </a:p>
          <a:p>
            <a:pPr lvl="3"/>
            <a:r>
              <a:rPr lang="en-US" noProof="0" dirty="0"/>
              <a:t>Fourth </a:t>
            </a:r>
            <a:r>
              <a:rPr lang="en-US" dirty="0"/>
              <a:t>subsection</a:t>
            </a:r>
            <a:endParaRPr lang="en-US" noProof="0" dirty="0"/>
          </a:p>
          <a:p>
            <a:pPr lvl="4"/>
            <a:r>
              <a:rPr lang="en-US" noProof="0" dirty="0"/>
              <a:t>Fifth </a:t>
            </a:r>
            <a:r>
              <a:rPr lang="en-US" dirty="0"/>
              <a:t>subsection</a:t>
            </a:r>
            <a:endParaRPr lang="en-US" noProof="0" dirty="0"/>
          </a:p>
        </p:txBody>
      </p:sp>
      <p:cxnSp>
        <p:nvCxnSpPr>
          <p:cNvPr id="6" name="Connettore 1 12"/>
          <p:cNvCxnSpPr/>
          <p:nvPr userDrawn="1"/>
        </p:nvCxnSpPr>
        <p:spPr>
          <a:xfrm flipV="1">
            <a:off x="100515" y="947720"/>
            <a:ext cx="9644130" cy="15"/>
          </a:xfrm>
          <a:prstGeom prst="line">
            <a:avLst/>
          </a:prstGeom>
          <a:ln w="6350" cap="rnd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egnaposto numero diapositiva 2"/>
          <p:cNvSpPr txBox="1">
            <a:spLocks/>
          </p:cNvSpPr>
          <p:nvPr userDrawn="1"/>
        </p:nvSpPr>
        <p:spPr>
          <a:xfrm>
            <a:off x="8849392" y="6702416"/>
            <a:ext cx="895253" cy="9233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>
              <a:defRPr/>
            </a:pPr>
            <a:fld id="{088325C7-81AD-4B3E-9316-373F3677C59D}" type="slidenum">
              <a:rPr lang="en-US" sz="600" smtClean="0">
                <a:solidFill>
                  <a:schemeClr val="tx1"/>
                </a:solidFill>
              </a:rPr>
              <a:pPr algn="r">
                <a:defRPr/>
              </a:pPr>
              <a:t>‹#›</a:t>
            </a:fld>
            <a:endParaRPr lang="en-US" sz="600" dirty="0">
              <a:solidFill>
                <a:schemeClr val="tx1"/>
              </a:solidFill>
            </a:endParaRPr>
          </a:p>
        </p:txBody>
      </p:sp>
      <p:cxnSp>
        <p:nvCxnSpPr>
          <p:cNvPr id="9" name="Connettore 1 14"/>
          <p:cNvCxnSpPr/>
          <p:nvPr userDrawn="1"/>
        </p:nvCxnSpPr>
        <p:spPr>
          <a:xfrm>
            <a:off x="278606" y="6660356"/>
            <a:ext cx="9466039" cy="0"/>
          </a:xfrm>
          <a:prstGeom prst="line">
            <a:avLst/>
          </a:prstGeom>
          <a:ln w="6350" cap="rnd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2200407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/>
        <p:txBody>
          <a:bodyPr/>
          <a:lstStyle>
            <a:lvl2pPr>
              <a:defRPr/>
            </a:lvl2pPr>
            <a:lvl3pPr>
              <a:defRPr/>
            </a:lvl3pPr>
          </a:lstStyle>
          <a:p>
            <a:pPr lvl="0"/>
            <a:r>
              <a:rPr lang="en-CA" dirty="0"/>
              <a:t>First Level Text</a:t>
            </a:r>
          </a:p>
          <a:p>
            <a:pPr lvl="1"/>
            <a:r>
              <a:rPr lang="en-CA" dirty="0"/>
              <a:t>Second Level Text</a:t>
            </a:r>
          </a:p>
          <a:p>
            <a:pPr lvl="2"/>
            <a:r>
              <a:rPr lang="en-CA" dirty="0"/>
              <a:t>Third Level Text</a:t>
            </a:r>
          </a:p>
          <a:p>
            <a:pPr lvl="3"/>
            <a:r>
              <a:rPr lang="en-CA" dirty="0"/>
              <a:t>Fourth Level Text</a:t>
            </a:r>
          </a:p>
          <a:p>
            <a:pPr lvl="4"/>
            <a:r>
              <a:rPr lang="en-CA" dirty="0"/>
              <a:t>Fifth Level Text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96160" y="1162050"/>
            <a:ext cx="9409840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Slide Headline</a:t>
            </a:r>
            <a:endParaRPr lang="en-CA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823423" y="6562940"/>
            <a:ext cx="581100" cy="2448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597A8DCA-8F96-49CD-B4D5-7AC92F955860}" type="slidenum">
              <a:rPr lang="en-CA" sz="900" smtClean="0">
                <a:solidFill>
                  <a:srgbClr val="858789"/>
                </a:solidFill>
                <a:latin typeface="Arial" pitchFamily="34" charset="0"/>
                <a:cs typeface="Arial" pitchFamily="34" charset="0"/>
              </a:rPr>
              <a:pPr algn="r"/>
              <a:t>‹#›</a:t>
            </a:fld>
            <a:endParaRPr lang="en-CA" sz="900" dirty="0">
              <a:solidFill>
                <a:srgbClr val="858789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83207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1" y="257313"/>
            <a:ext cx="9237259" cy="580889"/>
          </a:xfrm>
          <a:prstGeom prst="rect">
            <a:avLst/>
          </a:prstGeom>
        </p:spPr>
        <p:txBody>
          <a:bodyPr vert="horz" lIns="91401" tIns="45701" rIns="91401" bIns="45701"/>
          <a:lstStyle>
            <a:lvl1pPr algn="l">
              <a:defRPr sz="1463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7518400" y="6543677"/>
            <a:ext cx="2311400" cy="365125"/>
          </a:xfrm>
          <a:prstGeom prst="rect">
            <a:avLst/>
          </a:prstGeom>
        </p:spPr>
        <p:txBody>
          <a:bodyPr vert="horz" lIns="74263" tIns="37132" rIns="74263" bIns="37132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42637">
              <a:defRPr/>
            </a:pPr>
            <a:fld id="{004E86E7-5AEA-4252-8A72-145CFAF8147D}" type="slidenum">
              <a:rPr lang="en-US" sz="650" b="1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742637">
                <a:defRPr/>
              </a:pPr>
              <a:t>‹#›</a:t>
            </a:fld>
            <a:endParaRPr lang="en-US" sz="650" b="1" dirty="0">
              <a:solidFill>
                <a:sysClr val="windowText" lastClr="000000">
                  <a:tint val="75000"/>
                </a:sys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271780" y="6651229"/>
            <a:ext cx="9246076" cy="182957"/>
          </a:xfrm>
          <a:prstGeom prst="rect">
            <a:avLst/>
          </a:prstGeom>
        </p:spPr>
        <p:txBody>
          <a:bodyPr vert="horz" lIns="74263" tIns="37132" rIns="74263" bIns="37132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742637" rtl="0">
              <a:defRPr/>
            </a:pPr>
            <a:r>
              <a:rPr lang="en-US" sz="650" b="0" baseline="0" dirty="0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 </a:t>
            </a:r>
            <a:r>
              <a:rPr lang="en-US" sz="650" b="0" dirty="0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	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3211" y="836023"/>
            <a:ext cx="9683932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114300" y="6629400"/>
            <a:ext cx="9683932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689504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Report Stand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7518400" y="6543675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 sz="800" b="1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914015">
                <a:defRPr/>
              </a:pPr>
              <a:t>‹#›</a:t>
            </a:fld>
            <a:endParaRPr lang="en-US" sz="800" b="1" dirty="0">
              <a:solidFill>
                <a:sysClr val="windowText" lastClr="000000">
                  <a:tint val="75000"/>
                </a:sys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BA8D334D-8637-4307-A61B-34A50C8D7C60}"/>
              </a:ext>
            </a:extLst>
          </p:cNvPr>
          <p:cNvGrpSpPr/>
          <p:nvPr userDrawn="1"/>
        </p:nvGrpSpPr>
        <p:grpSpPr>
          <a:xfrm>
            <a:off x="0" y="638175"/>
            <a:ext cx="9906000" cy="641992"/>
            <a:chOff x="0" y="1377212"/>
            <a:chExt cx="9144000" cy="641992"/>
          </a:xfrm>
        </p:grpSpPr>
        <p:sp>
          <p:nvSpPr>
            <p:cNvPr id="23" name="object 3">
              <a:extLst>
                <a:ext uri="{FF2B5EF4-FFF2-40B4-BE49-F238E27FC236}">
                  <a16:creationId xmlns="" xmlns:a16="http://schemas.microsoft.com/office/drawing/2014/main" id="{64DDE695-2535-440A-9FB7-E8FD0D50C940}"/>
                </a:ext>
              </a:extLst>
            </p:cNvPr>
            <p:cNvSpPr/>
            <p:nvPr/>
          </p:nvSpPr>
          <p:spPr>
            <a:xfrm>
              <a:off x="0" y="1424836"/>
              <a:ext cx="9144000" cy="59436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4" name="object 4">
              <a:extLst>
                <a:ext uri="{FF2B5EF4-FFF2-40B4-BE49-F238E27FC236}">
                  <a16:creationId xmlns="" xmlns:a16="http://schemas.microsoft.com/office/drawing/2014/main" id="{B6BC1372-62A9-4EAB-A170-3DEB00273A71}"/>
                </a:ext>
              </a:extLst>
            </p:cNvPr>
            <p:cNvSpPr/>
            <p:nvPr/>
          </p:nvSpPr>
          <p:spPr>
            <a:xfrm flipV="1">
              <a:off x="0" y="1377212"/>
              <a:ext cx="9144000" cy="45719"/>
            </a:xfrm>
            <a:custGeom>
              <a:avLst/>
              <a:gdLst/>
              <a:ahLst/>
              <a:cxnLst/>
              <a:rect l="l" t="t" r="r" b="b"/>
              <a:pathLst>
                <a:path w="8961755">
                  <a:moveTo>
                    <a:pt x="0" y="0"/>
                  </a:moveTo>
                  <a:lnTo>
                    <a:pt x="8961437" y="0"/>
                  </a:lnTo>
                </a:path>
              </a:pathLst>
            </a:custGeom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</p:spTree>
    <p:extLst>
      <p:ext uri="{BB962C8B-B14F-4D97-AF65-F5344CB8AC3E}">
        <p14:creationId xmlns="" xmlns:p14="http://schemas.microsoft.com/office/powerpoint/2010/main" val="3291669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46EC569-4F9A-4DEF-AD7E-F074CA0F9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008293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BF44DC-5495-4EAB-A18F-AA95B24298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2EF2BEA-551F-4EFE-B9B8-6053A42CE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9385E15-3316-49A3-A214-1EB8CC584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F9E69FB-0311-4ECA-B427-5F79566ED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B079E9D-5E17-42E3-9258-17CC7BFE2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4069632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549EC3-233B-4CD2-AA8E-99AFDC129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A55C49E-72BE-41EB-9997-2CCC98756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013BEEF-8EAD-4014-9E1C-C067F71AB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17-04-2023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BD54143-A1EE-4E85-BF42-0C6D38022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7A8F7CC-353D-4130-921B-DAB880888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6697205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86192C4-3A0E-42C7-823D-7296447B5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275" y="1709738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31DA7ED-5F1F-43C7-9584-5A5960DEB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275" y="4589463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F897712-0C3D-4443-BA87-6B59BD20E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F3604D0-AFC8-411B-9CE0-DF1C940FF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30D691D-ABE9-4EBE-AAC8-A26204EEA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305122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Let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7099300" y="6492881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 sz="800" b="1">
                <a:solidFill>
                  <a:sysClr val="windowText" lastClr="000000">
                    <a:tint val="75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914015">
                <a:defRPr/>
              </a:pPr>
              <a:t>‹#›</a:t>
            </a:fld>
            <a:endParaRPr lang="en-US" sz="800" b="1" dirty="0">
              <a:solidFill>
                <a:sysClr val="windowText" lastClr="000000">
                  <a:tint val="75000"/>
                </a:sys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2400" y="260648"/>
            <a:ext cx="96012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0299229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303C550-BC1C-49B5-A88D-E37F57518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CCA33C4-21F3-46B0-82B5-F2EE49FF0E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1957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E4D9961-7E22-4AFF-BE17-51A5C162C5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29200" y="1825625"/>
            <a:ext cx="419576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1E69B45-83BC-4CCD-9613-934FDB97B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C648AB5-9E80-4C02-A5C5-D7C2EA767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7B5DA9B-178E-40C1-B9C2-BDC0C9C06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9550826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74ADBCE-709E-4696-8EA5-2AC318F34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365125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64FF408-DFB0-47B8-9D6F-79B4DDED4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625" y="1681163"/>
            <a:ext cx="4191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E00860B-71FB-4C9F-8D9E-6933A31D84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625" y="2505075"/>
            <a:ext cx="41910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B440D772-E85C-4FAE-98B1-BDA1EC40EC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6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837F2B23-4683-456D-B1C2-73BA6B714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6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F66730C6-47EC-4772-A9A5-1DFD9C5ED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1ADF18C5-49C6-43E0-92C1-10C90BD61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2C587BDF-2810-4A21-ADAB-FC0D86E70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1566500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8632BF8-008A-4EC6-92E1-C20CE4FFF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3A6B533B-16D4-4444-953E-FE43B65AD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B67BE01-7877-482F-BBF1-E1EEB9A05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A324153-BD5A-4FCF-AAB8-BF6DF3CB0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2252505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6BFA77F2-0D69-451A-9443-7BFF30B04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B983E5C-CE07-4F1C-BF91-B769F7AC6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0BB241F-09C9-436F-BB8D-7502F8663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6415982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0912717-EA1D-426A-9ED1-DCBA54B9A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5BA1568-2AF2-467F-A83E-D98D44399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24EE153-C384-46F5-BBD0-734695E55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95E3D3A-E413-412F-B72B-A710C4234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CA2EBF5-1AB8-4F6B-BA53-B7AB6477B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3275E1F-57CC-46CB-9DD3-4871E40C0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3947167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1441F6-F2D0-474D-926D-4E25C7D2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6A8F29C9-B809-4CC1-98EC-1301DC944D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DACE7AB-2537-4499-BA2C-826A7E182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E87D1A2-669E-4A0D-8A8B-2982CBC36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228F5CD-3A49-4A76-BA8B-725F702EA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0863AA6-EF7D-46F6-A7EA-DC6DA6B96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2749194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68967A2-77EE-470E-9C21-C9DB0B61F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E7214C8-90AB-428D-8259-B486EF77C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184C657-5D24-4910-A999-CCDE2B68C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0006F2A-788C-48E4-86CD-839F9AB29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3EC63DF-F73C-4117-972E-35565B643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5782181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ADA0A597-D8F2-47D5-91A0-CF40655FF5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89775" y="365125"/>
            <a:ext cx="213518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BB2A7C2-42A9-4D00-A59B-0F67508F2A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56337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68557BE-0F5F-4ACB-859F-382CCE1BE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011A1-68B2-4768-B2D2-2D56F529FB50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A6BECC3-060B-4CF3-B554-7BE54BFDC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F0B5831-7ADF-4AEB-84E1-C25F13259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2613663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089DD4D-1A61-4A7C-8037-F769A1FE8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58DD757-E32C-4E88-A849-5A3C02106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51CC5D3-7F16-4191-8265-18759E625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35A7FD2-48BE-4FBB-A431-929A0115D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B203C95-AA4F-4F00-9103-A092403AE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3262307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5AA802-6819-4CB8-9431-40AFC103B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A8B4A73-FC39-4913-AA4A-45747ECA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C01F94-A63A-49B2-8C02-F2C9AA546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5349215-3994-4C59-8944-EE69933A4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1AB6B89-961A-487F-9EFD-CFD3FDBAB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97759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4"/>
            <a:ext cx="8420100" cy="1362075"/>
          </a:xfrm>
          <a:prstGeom prst="rect">
            <a:avLst/>
          </a:prstGeom>
        </p:spPr>
        <p:txBody>
          <a:bodyPr vert="horz" lIns="91401" tIns="45701" rIns="91401" bIns="45701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7"/>
            <a:ext cx="8420100" cy="1500187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00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01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0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0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03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0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0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0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34128341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1B66C0-D628-43E5-82A1-1F8954113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275" y="1709738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18D42A4-B318-4DD0-BFAE-15C24A45D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275" y="4589463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79E6DA8-BC3F-497C-8BDE-DEC1E6339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B029136-3BD4-42C2-A853-8E9F75D8C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D7945C4-11B7-4B47-8513-85E7E2C0E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6846559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5562B55-25FA-43E0-8350-2A55D7751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58C873-E345-4007-9854-350A1A7BF3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1957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F06D5AC-E90A-4B62-97C9-FC170F524E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29200" y="1825625"/>
            <a:ext cx="419576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5D7E446-8DB3-48DA-B81B-5F9B1D6C9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30177C6-8155-4836-9CA1-9264DF0E7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22819C6-B1EA-4F79-A38E-D0D3FAAB3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1736627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E32F4B-5B49-4464-B34B-08D5D37E3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365125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95C1EA5-5CB6-45E0-AA8D-B8065F296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625" y="1681163"/>
            <a:ext cx="4191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C6A3A1E-4538-4A2B-A367-477B31BCE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625" y="2505075"/>
            <a:ext cx="41910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B92F184-FB54-4602-87E9-1725CC00AF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6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9F2AD064-A474-4C64-860C-E148637789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6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480F2254-E8BB-4549-AF73-1D277B23F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09F5F29-0F6D-4000-9906-BAAE42756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7790C4C-C7F3-4FE2-B770-D9A5FEEA6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9056039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22C608-B289-4E93-B83F-F8D5ECFA4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8B6BD25A-0D4D-4982-8F94-1B80677AF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F2FC99E-9316-436E-9CE0-B1CFAD5FC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6464C2A-AC77-42EC-8083-D47E001E2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1602643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18BBE206-404C-4198-9277-91BC7E3F2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065346A-8B17-45D3-A7AE-A66A7A3E3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6E36060-2753-4DE6-9E05-9B812192D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85618560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311D75B-5F40-4A6B-9B83-2B589A990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99B1D27-CE84-4F72-8EE0-9D56BB78A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F504CAB4-F546-4438-8E2B-36B628BD2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1761C78-C532-474E-BE07-1C78B6C11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D13E29B-FC55-4A80-A39C-4E1617C0E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BF2D8F7-0A5B-4F2A-BC39-163317611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2933964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9AA593-64CC-4C08-91FF-2369194FB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AEB775FD-B3A0-4B1C-8490-CF91C3336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53E2FE8-43AB-49BD-9F87-BCC988192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832A92D-7D0D-4793-9879-A35056441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A964293-E8B6-4F52-BDBE-C1EB1D304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4611F21-9C1A-4FE9-A6C0-085708DD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55852027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634882-B3C9-468F-9487-1DF88C02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DBC8114-8E49-4973-972A-C501668E32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F0722D5-AC01-40DB-AEF3-BBC0B003B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17-04-2023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3BBB513-074D-4315-8A28-567BBBF1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68B2AF2-F236-40AD-8D69-EEA60E370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3300493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F5D0CC2B-BDAC-4984-9B21-605D75FE03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89775" y="365125"/>
            <a:ext cx="213518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19DC1AD4-5B97-49F2-B8DE-8333510D73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56337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18DCEDC-B0DC-4298-8D0D-580B6E684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BC594-1A22-4665-A950-171C37A06BBD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8AEFB79-1889-4BAE-A2D0-ACC59B666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934E8E7-96B0-46E3-8AC8-84E2F4BD3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911588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2754" y="836713"/>
            <a:ext cx="4457696" cy="5289454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800">
                <a:latin typeface="Georgia" pitchFamily="18" charset="0"/>
              </a:defRPr>
            </a:lvl1pPr>
            <a:lvl2pPr>
              <a:defRPr sz="2400">
                <a:latin typeface="Georgia" pitchFamily="18" charset="0"/>
              </a:defRPr>
            </a:lvl2pPr>
            <a:lvl3pPr>
              <a:defRPr sz="2000">
                <a:latin typeface="Georgia" pitchFamily="18" charset="0"/>
              </a:defRPr>
            </a:lvl3pPr>
            <a:lvl4pPr>
              <a:defRPr sz="1800">
                <a:latin typeface="Georgia" pitchFamily="18" charset="0"/>
              </a:defRPr>
            </a:lvl4pPr>
            <a:lvl5pPr>
              <a:defRPr sz="1800">
                <a:latin typeface="Georgia" pitchFamily="18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836713"/>
            <a:ext cx="4375150" cy="5289454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800">
                <a:latin typeface="Georgia" pitchFamily="18" charset="0"/>
              </a:defRPr>
            </a:lvl1pPr>
            <a:lvl2pPr>
              <a:defRPr sz="2400">
                <a:latin typeface="Georgia" pitchFamily="18" charset="0"/>
              </a:defRPr>
            </a:lvl2pPr>
            <a:lvl3pPr>
              <a:defRPr sz="2000">
                <a:latin typeface="Georgia" pitchFamily="18" charset="0"/>
              </a:defRPr>
            </a:lvl3pPr>
            <a:lvl4pPr>
              <a:defRPr sz="1800">
                <a:latin typeface="Georgia" pitchFamily="18" charset="0"/>
              </a:defRPr>
            </a:lvl4pPr>
            <a:lvl5pPr>
              <a:defRPr sz="1800">
                <a:latin typeface="Georgia" pitchFamily="18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36159" y="136481"/>
            <a:ext cx="8915400" cy="580889"/>
          </a:xfrm>
          <a:prstGeom prst="rect">
            <a:avLst/>
          </a:prstGeom>
        </p:spPr>
        <p:txBody>
          <a:bodyPr vert="horz" lIns="91401" tIns="45701" rIns="91401" bIns="45701"/>
          <a:lstStyle>
            <a:lvl1pPr algn="l">
              <a:defRPr sz="2400" b="1">
                <a:latin typeface="Georgia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14471" y="580890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12755" y="6426685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7099300" y="6492881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pPr defTabSz="914015">
                <a:defRPr/>
              </a:pPr>
              <a:t>‹#›</a:t>
            </a:fld>
            <a:endParaRPr lang="en-US" dirty="0">
              <a:solidFill>
                <a:sysClr val="windowText" lastClr="000000">
                  <a:tint val="75000"/>
                </a:sysClr>
              </a:solidFill>
              <a:latin typeface="Calibri"/>
            </a:endParaRPr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414470" y="6492881"/>
            <a:ext cx="841838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015">
              <a:defRPr/>
            </a:pPr>
            <a:r>
              <a:rPr lang="en-US" dirty="0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t>&lt;Title&gt;							&lt;Date&gt;</a:t>
            </a:r>
          </a:p>
        </p:txBody>
      </p:sp>
    </p:spTree>
    <p:extLst>
      <p:ext uri="{BB962C8B-B14F-4D97-AF65-F5344CB8AC3E}">
        <p14:creationId xmlns="" xmlns:p14="http://schemas.microsoft.com/office/powerpoint/2010/main" val="1446259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marL="0" indent="0">
              <a:buNone/>
              <a:defRPr sz="2000" b="1">
                <a:latin typeface="Georgia" pitchFamily="18" charset="0"/>
              </a:defRPr>
            </a:lvl1pPr>
            <a:lvl2pPr marL="457008" indent="0">
              <a:buNone/>
              <a:defRPr sz="2000" b="1"/>
            </a:lvl2pPr>
            <a:lvl3pPr marL="914015" indent="0">
              <a:buNone/>
              <a:defRPr sz="1800" b="1"/>
            </a:lvl3pPr>
            <a:lvl4pPr marL="1371024" indent="0">
              <a:buNone/>
              <a:defRPr sz="1600" b="1"/>
            </a:lvl4pPr>
            <a:lvl5pPr marL="1828030" indent="0">
              <a:buNone/>
              <a:defRPr sz="1600" b="1"/>
            </a:lvl5pPr>
            <a:lvl6pPr marL="2285038" indent="0">
              <a:buNone/>
              <a:defRPr sz="1600" b="1"/>
            </a:lvl6pPr>
            <a:lvl7pPr marL="2742045" indent="0">
              <a:buNone/>
              <a:defRPr sz="1600" b="1"/>
            </a:lvl7pPr>
            <a:lvl8pPr marL="3199054" indent="0">
              <a:buNone/>
              <a:defRPr sz="1600" b="1"/>
            </a:lvl8pPr>
            <a:lvl9pPr marL="365606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8"/>
            <a:ext cx="4376870" cy="3951288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2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marL="0" indent="0">
              <a:buNone/>
              <a:defRPr sz="2000" b="1">
                <a:latin typeface="Georgia" pitchFamily="18" charset="0"/>
              </a:defRPr>
            </a:lvl1pPr>
            <a:lvl2pPr marL="457008" indent="0">
              <a:buNone/>
              <a:defRPr sz="2000" b="1"/>
            </a:lvl2pPr>
            <a:lvl3pPr marL="914015" indent="0">
              <a:buNone/>
              <a:defRPr sz="1800" b="1"/>
            </a:lvl3pPr>
            <a:lvl4pPr marL="1371024" indent="0">
              <a:buNone/>
              <a:defRPr sz="1600" b="1"/>
            </a:lvl4pPr>
            <a:lvl5pPr marL="1828030" indent="0">
              <a:buNone/>
              <a:defRPr sz="1600" b="1"/>
            </a:lvl5pPr>
            <a:lvl6pPr marL="2285038" indent="0">
              <a:buNone/>
              <a:defRPr sz="1600" b="1"/>
            </a:lvl6pPr>
            <a:lvl7pPr marL="2742045" indent="0">
              <a:buNone/>
              <a:defRPr sz="1600" b="1"/>
            </a:lvl7pPr>
            <a:lvl8pPr marL="3199054" indent="0">
              <a:buNone/>
              <a:defRPr sz="1600" b="1"/>
            </a:lvl8pPr>
            <a:lvl9pPr marL="365606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4" y="2174878"/>
            <a:ext cx="4378590" cy="3951288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36159" y="136481"/>
            <a:ext cx="8915400" cy="580889"/>
          </a:xfrm>
          <a:prstGeom prst="rect">
            <a:avLst/>
          </a:prstGeom>
        </p:spPr>
        <p:txBody>
          <a:bodyPr vert="horz" lIns="91401" tIns="45701" rIns="91401" bIns="45701"/>
          <a:lstStyle>
            <a:lvl1pPr algn="l">
              <a:defRPr sz="2400" b="1">
                <a:latin typeface="Georgia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414471" y="580890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12755" y="6426685"/>
            <a:ext cx="9077060" cy="50321"/>
          </a:xfrm>
          <a:prstGeom prst="rect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91401" tIns="45701" rIns="91401" bIns="45701" rtlCol="0" anchor="ctr"/>
          <a:lstStyle/>
          <a:p>
            <a:pPr algn="ctr" defTabSz="914015">
              <a:defRPr/>
            </a:pPr>
            <a:endParaRPr lang="en-US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7099300" y="6492881"/>
            <a:ext cx="231140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5">
              <a:defRPr/>
            </a:pPr>
            <a:fld id="{004E86E7-5AEA-4252-8A72-145CFAF8147D}" type="slidenum">
              <a:rPr lang="en-US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pPr defTabSz="914015">
                <a:defRPr/>
              </a:pPr>
              <a:t>‹#›</a:t>
            </a:fld>
            <a:endParaRPr lang="en-US" dirty="0">
              <a:solidFill>
                <a:sysClr val="windowText" lastClr="000000">
                  <a:tint val="75000"/>
                </a:sysClr>
              </a:solidFill>
              <a:latin typeface="Calibri"/>
            </a:endParaRPr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414470" y="6492881"/>
            <a:ext cx="8418380" cy="365125"/>
          </a:xfrm>
          <a:prstGeom prst="rect">
            <a:avLst/>
          </a:prstGeom>
        </p:spPr>
        <p:txBody>
          <a:bodyPr vert="horz" lIns="91401" tIns="45701" rIns="91401" bIns="45701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914015">
              <a:defRPr/>
            </a:pPr>
            <a:r>
              <a:rPr lang="en-US" dirty="0">
                <a:solidFill>
                  <a:sysClr val="windowText" lastClr="000000">
                    <a:tint val="75000"/>
                  </a:sysClr>
                </a:solidFill>
                <a:latin typeface="Calibri"/>
              </a:rPr>
              <a:t>&lt;Title&gt;							&lt;Date&gt;</a:t>
            </a:r>
          </a:p>
        </p:txBody>
      </p:sp>
    </p:spTree>
    <p:extLst>
      <p:ext uri="{BB962C8B-B14F-4D97-AF65-F5344CB8AC3E}">
        <p14:creationId xmlns="" xmlns:p14="http://schemas.microsoft.com/office/powerpoint/2010/main" val="1826315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01" tIns="45701" rIns="91401" bIns="45701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="" xmlns:p14="http://schemas.microsoft.com/office/powerpoint/2010/main" val="560290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mente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04945" y="6587827"/>
            <a:ext cx="907706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 userDrawn="1"/>
        </p:nvCxnSpPr>
        <p:spPr>
          <a:xfrm>
            <a:off x="436159" y="1052736"/>
            <a:ext cx="9053656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022891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3"/>
            <a:ext cx="5537729" cy="5853113"/>
          </a:xfrm>
          <a:prstGeom prst="rect">
            <a:avLst/>
          </a:prstGeom>
        </p:spPr>
        <p:txBody>
          <a:bodyPr vert="horz" lIns="91401" tIns="45701" rIns="91401" bIns="4570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>
              <a:buNone/>
              <a:defRPr sz="1400"/>
            </a:lvl1pPr>
            <a:lvl2pPr marL="457008" indent="0">
              <a:buNone/>
              <a:defRPr sz="1200"/>
            </a:lvl2pPr>
            <a:lvl3pPr marL="914015" indent="0">
              <a:buNone/>
              <a:defRPr sz="1000"/>
            </a:lvl3pPr>
            <a:lvl4pPr marL="1371024" indent="0">
              <a:buNone/>
              <a:defRPr sz="900"/>
            </a:lvl4pPr>
            <a:lvl5pPr marL="1828030" indent="0">
              <a:buNone/>
              <a:defRPr sz="900"/>
            </a:lvl5pPr>
            <a:lvl6pPr marL="2285038" indent="0">
              <a:buNone/>
              <a:defRPr sz="900"/>
            </a:lvl6pPr>
            <a:lvl7pPr marL="2742045" indent="0">
              <a:buNone/>
              <a:defRPr sz="900"/>
            </a:lvl7pPr>
            <a:lvl8pPr marL="3199054" indent="0">
              <a:buNone/>
              <a:defRPr sz="900"/>
            </a:lvl8pPr>
            <a:lvl9pPr marL="365606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4232851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  <a:prstGeom prst="rect">
            <a:avLst/>
          </a:prstGeom>
        </p:spPr>
        <p:txBody>
          <a:bodyPr vert="horz" lIns="91401" tIns="45701" rIns="91401" bIns="4570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>
              <a:buNone/>
              <a:defRPr sz="3200"/>
            </a:lvl1pPr>
            <a:lvl2pPr marL="457008" indent="0">
              <a:buNone/>
              <a:defRPr sz="2800"/>
            </a:lvl2pPr>
            <a:lvl3pPr marL="914015" indent="0">
              <a:buNone/>
              <a:defRPr sz="2400"/>
            </a:lvl3pPr>
            <a:lvl4pPr marL="1371024" indent="0">
              <a:buNone/>
              <a:defRPr sz="2000"/>
            </a:lvl4pPr>
            <a:lvl5pPr marL="1828030" indent="0">
              <a:buNone/>
              <a:defRPr sz="2000"/>
            </a:lvl5pPr>
            <a:lvl6pPr marL="2285038" indent="0">
              <a:buNone/>
              <a:defRPr sz="2000"/>
            </a:lvl6pPr>
            <a:lvl7pPr marL="2742045" indent="0">
              <a:buNone/>
              <a:defRPr sz="2000"/>
            </a:lvl7pPr>
            <a:lvl8pPr marL="3199054" indent="0">
              <a:buNone/>
              <a:defRPr sz="2000"/>
            </a:lvl8pPr>
            <a:lvl9pPr marL="3656062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  <a:prstGeom prst="rect">
            <a:avLst/>
          </a:prstGeom>
        </p:spPr>
        <p:txBody>
          <a:bodyPr vert="horz" lIns="91401" tIns="45701" rIns="91401" bIns="45701"/>
          <a:lstStyle>
            <a:lvl1pPr marL="0" indent="0">
              <a:buNone/>
              <a:defRPr sz="1400"/>
            </a:lvl1pPr>
            <a:lvl2pPr marL="457008" indent="0">
              <a:buNone/>
              <a:defRPr sz="1200"/>
            </a:lvl2pPr>
            <a:lvl3pPr marL="914015" indent="0">
              <a:buNone/>
              <a:defRPr sz="1000"/>
            </a:lvl3pPr>
            <a:lvl4pPr marL="1371024" indent="0">
              <a:buNone/>
              <a:defRPr sz="900"/>
            </a:lvl4pPr>
            <a:lvl5pPr marL="1828030" indent="0">
              <a:buNone/>
              <a:defRPr sz="900"/>
            </a:lvl5pPr>
            <a:lvl6pPr marL="2285038" indent="0">
              <a:buNone/>
              <a:defRPr sz="900"/>
            </a:lvl6pPr>
            <a:lvl7pPr marL="2742045" indent="0">
              <a:buNone/>
              <a:defRPr sz="900"/>
            </a:lvl7pPr>
            <a:lvl8pPr marL="3199054" indent="0">
              <a:buNone/>
              <a:defRPr sz="900"/>
            </a:lvl8pPr>
            <a:lvl9pPr marL="365606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3973088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tsv1 (1).png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9144000" y="152400"/>
            <a:ext cx="609600" cy="6858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228600" y="6356866"/>
            <a:ext cx="2805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www.anubhavtrainings.com</a:t>
            </a:r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891764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6" r:id="rId15"/>
    <p:sldLayoutId id="2147483827" r:id="rId16"/>
  </p:sldLayoutIdLst>
  <p:txStyles>
    <p:titleStyle>
      <a:lvl1pPr algn="ctr" defTabSz="457008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756" indent="-342756" algn="l" defTabSz="457008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37" indent="-285630" algn="l" defTabSz="457008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19" indent="-228504" algn="l" defTabSz="457008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527" indent="-228504" algn="l" defTabSz="457008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534" indent="-228504" algn="l" defTabSz="457008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543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550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557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566" indent="-228504" algn="l" defTabSz="45700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08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15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4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30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038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045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054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062" algn="l" defTabSz="4570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749E7F9-D1B1-46EE-9F0E-AF74F6FCE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4D7CF9E-D3A0-4C9E-8EA5-93AC02F03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D69A61A-AB38-47E5-A4AC-E4E5AB0F30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8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011A1-68B2-4768-B2D2-2D56F529FB50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BF9A303-3D63-462A-A45D-9998DB53CA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BF31967-E732-4F7B-B6B9-B5E3D0BB44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96113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381C3-C2FD-4263-B779-90E9754ACE5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338283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E76F693B-2B80-467F-AE7E-55B46D9AE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15BFCCC-CF57-4595-98DF-93D81E768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9AC82F1-E9BB-44CB-868F-5CE4A97A0E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8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BC594-1A22-4665-A950-171C37A06BBD}" type="datetimeFigureOut">
              <a:rPr lang="en-IN" smtClean="0"/>
              <a:pPr/>
              <a:t>17-04-2023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FA7C78C-EF38-4469-8A5D-218C8A279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D4617A6-99C0-41FB-BDFB-FB20532BC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96113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13303-9F96-4B27-A370-B26593DBA0A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494003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anubhavtrainings.com/" TargetMode="External"/><Relationship Id="rId3" Type="http://schemas.openxmlformats.org/officeDocument/2006/relationships/image" Target="../media/image14.tiff"/><Relationship Id="rId7" Type="http://schemas.openxmlformats.org/officeDocument/2006/relationships/image" Target="../media/image18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7.tiff"/><Relationship Id="rId5" Type="http://schemas.openxmlformats.org/officeDocument/2006/relationships/image" Target="../media/image16.tiff"/><Relationship Id="rId4" Type="http://schemas.openxmlformats.org/officeDocument/2006/relationships/image" Target="../media/image15.tiff"/><Relationship Id="rId9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19.jpeg"/><Relationship Id="rId7" Type="http://schemas.openxmlformats.org/officeDocument/2006/relationships/image" Target="../media/image21.jpe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20.jpe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34326" y="304800"/>
            <a:ext cx="3631814" cy="381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Rectangle 6"/>
          <p:cNvSpPr/>
          <p:nvPr/>
        </p:nvSpPr>
        <p:spPr>
          <a:xfrm>
            <a:off x="0" y="0"/>
            <a:ext cx="9906001" cy="67056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3864" y="1968432"/>
            <a:ext cx="5386387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25" spc="-122" dirty="0">
                <a:solidFill>
                  <a:schemeClr val="bg1"/>
                </a:solidFill>
              </a:rPr>
              <a:t>Neeraj Gupta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391789" y="4719469"/>
            <a:ext cx="1514212" cy="14955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29AD5CA-C2E2-40A6-8CE6-90DA460ACF0D}"/>
              </a:ext>
            </a:extLst>
          </p:cNvPr>
          <p:cNvSpPr txBox="1"/>
          <p:nvPr/>
        </p:nvSpPr>
        <p:spPr>
          <a:xfrm>
            <a:off x="99703" y="768103"/>
            <a:ext cx="8407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40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SAP S/4HANA Training </a:t>
            </a:r>
          </a:p>
          <a:p>
            <a:pPr lvl="0"/>
            <a:r>
              <a:rPr lang="en-US" sz="3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MASTER DATA GOVERNANCE (SAP MDG)</a:t>
            </a:r>
            <a:endParaRPr lang="en-US" sz="40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53ED572-8ED0-A520-1D6D-CCAABE91BE1E}"/>
              </a:ext>
            </a:extLst>
          </p:cNvPr>
          <p:cNvSpPr txBox="1"/>
          <p:nvPr/>
        </p:nvSpPr>
        <p:spPr>
          <a:xfrm>
            <a:off x="127580" y="2754572"/>
            <a:ext cx="7340019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3200" b="1" kern="12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Session </a:t>
            </a:r>
            <a:r>
              <a:rPr lang="en-US" sz="3200" b="1" kern="1200" dirty="0" smtClean="0">
                <a:solidFill>
                  <a:srgbClr val="FFFFFF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05</a:t>
            </a:r>
            <a:endParaRPr lang="en-US" sz="3200" b="1" kern="1200" dirty="0" smtClean="0">
              <a:solidFill>
                <a:srgbClr val="FFFFFF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r>
              <a:rPr lang="en-US" sz="3200" b="1" kern="1200" dirty="0" smtClean="0">
                <a:solidFill>
                  <a:srgbClr val="FFC000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SAP MDG </a:t>
            </a:r>
            <a:r>
              <a:rPr lang="en-US" sz="3200" b="1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pt-BR" altLang="en-US" sz="2800" b="1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Modelling (Extensions)</a:t>
            </a:r>
            <a:endParaRPr lang="id-ID" sz="2800" b="1" dirty="0" smtClean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solidFill>
                <a:srgbClr val="FFC000"/>
              </a:solidFill>
              <a:effectLst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Free Vector | Flat people with question marks background">
            <a:extLst>
              <a:ext uri="{FF2B5EF4-FFF2-40B4-BE49-F238E27FC236}">
                <a16:creationId xmlns=""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501840" y="1170203"/>
            <a:ext cx="6174599" cy="480096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3684732" y="1498456"/>
            <a:ext cx="4540250" cy="642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75" b="1" dirty="0"/>
              <a:t>Questions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801" y="690023"/>
            <a:ext cx="582318" cy="57515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Ski Jumping Arena - Free Presentation Templates">
            <a:extLst>
              <a:ext uri="{FF2B5EF4-FFF2-40B4-BE49-F238E27FC236}">
                <a16:creationId xmlns=""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642938"/>
            <a:ext cx="9906000" cy="55721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52552" y="3536672"/>
            <a:ext cx="5386387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42950">
              <a:defRPr/>
            </a:pPr>
            <a:r>
              <a:rPr lang="en-US" sz="2925" spc="-122" dirty="0">
                <a:solidFill>
                  <a:prstClr val="white"/>
                </a:solidFill>
                <a:latin typeface="Calibri" panose="020F0502020204030204"/>
              </a:rPr>
              <a:t>Neeraj </a:t>
            </a:r>
            <a:r>
              <a:rPr lang="en-US" sz="2925" spc="-122" dirty="0" err="1">
                <a:solidFill>
                  <a:prstClr val="white"/>
                </a:solidFill>
                <a:latin typeface="Calibri" panose="020F0502020204030204"/>
              </a:rPr>
              <a:t>gupta</a:t>
            </a:r>
            <a:endParaRPr lang="en-US" sz="2925" spc="-122" dirty="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96" y="642938"/>
            <a:ext cx="1606730" cy="15869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=""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2462101" y="2543508"/>
            <a:ext cx="7443896" cy="3671555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950">
              <a:defRPr/>
            </a:pPr>
            <a:endParaRPr lang="en-US" sz="1463">
              <a:solidFill>
                <a:srgbClr val="FFFFFF"/>
              </a:solidFill>
              <a:latin typeface="Arial" panose="020B060402020202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1290" y="642937"/>
            <a:ext cx="9903421" cy="39633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2580" y="634577"/>
            <a:ext cx="9902131" cy="3971684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01">
              <a:defRPr/>
            </a:pPr>
            <a:endParaRPr lang="en-US" sz="1463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284911" y="5511987"/>
            <a:ext cx="2954351" cy="5425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42801">
              <a:defRPr/>
            </a:pPr>
            <a:r>
              <a:rPr lang="en-US" sz="1463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 us today!</a:t>
            </a:r>
          </a:p>
          <a:p>
            <a:pPr defTabSz="742801">
              <a:defRPr/>
            </a:pPr>
            <a:r>
              <a:rPr lang="en-US" sz="1463" dirty="0">
                <a:solidFill>
                  <a:srgbClr val="44546A"/>
                </a:solidFill>
                <a:latin typeface="Arial" panose="020B0604020202020204"/>
              </a:rPr>
              <a:t>https://anubhavtrainings.com/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6646534" y="3020231"/>
            <a:ext cx="2624605" cy="242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42950">
              <a:defRPr/>
            </a:pPr>
            <a:r>
              <a:rPr lang="en-IN" sz="975" spc="41" dirty="0">
                <a:solidFill>
                  <a:srgbClr val="FFFFFF">
                    <a:lumMod val="9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build the workforce of the future.</a:t>
            </a:r>
            <a:endParaRPr lang="en-US" sz="975" spc="41" dirty="0">
              <a:solidFill>
                <a:srgbClr val="FFFFFF">
                  <a:lumMod val="9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992871" y="3172879"/>
            <a:ext cx="1464057" cy="542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42950">
              <a:defRPr/>
            </a:pPr>
            <a:r>
              <a:rPr lang="en-US" sz="1950" dirty="0">
                <a:solidFill>
                  <a:srgbClr val="FFFFFF"/>
                </a:solidFill>
                <a:latin typeface="Arial" panose="020B0604020202020204"/>
              </a:rPr>
              <a:t>250+ </a:t>
            </a:r>
          </a:p>
          <a:p>
            <a:pPr algn="ctr" defTabSz="742950">
              <a:defRPr/>
            </a:pPr>
            <a:r>
              <a:rPr lang="en-US" sz="975" dirty="0">
                <a:solidFill>
                  <a:srgbClr val="FFFFFF"/>
                </a:solidFill>
                <a:latin typeface="Arial" panose="020B0604020202020204"/>
              </a:rPr>
              <a:t>Corporate Clients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296027" y="3172879"/>
            <a:ext cx="1464057" cy="542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42950">
              <a:defRPr/>
            </a:pPr>
            <a:r>
              <a:rPr lang="en-US" sz="1950" dirty="0">
                <a:solidFill>
                  <a:srgbClr val="FFFFFF"/>
                </a:solidFill>
                <a:latin typeface="Arial" panose="020B0604020202020204"/>
              </a:rPr>
              <a:t>30,000+</a:t>
            </a:r>
          </a:p>
          <a:p>
            <a:pPr algn="ctr" defTabSz="742950">
              <a:defRPr/>
            </a:pPr>
            <a:r>
              <a:rPr lang="en-US" sz="975" dirty="0">
                <a:solidFill>
                  <a:srgbClr val="FFFFFF"/>
                </a:solidFill>
                <a:latin typeface="Arial" panose="020B0604020202020204"/>
              </a:rPr>
              <a:t>Learners Trained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3653488" y="3170961"/>
            <a:ext cx="1464057" cy="542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42950">
              <a:defRPr/>
            </a:pPr>
            <a:r>
              <a:rPr lang="en-US" sz="1950" dirty="0">
                <a:solidFill>
                  <a:srgbClr val="FFFFFF"/>
                </a:solidFill>
                <a:latin typeface="Arial" panose="020B0604020202020204"/>
              </a:rPr>
              <a:t>25000+ </a:t>
            </a:r>
          </a:p>
          <a:p>
            <a:pPr algn="ctr" defTabSz="742950">
              <a:defRPr/>
            </a:pPr>
            <a:r>
              <a:rPr lang="en-US" sz="975" dirty="0">
                <a:solidFill>
                  <a:srgbClr val="FFFFFF"/>
                </a:solidFill>
                <a:latin typeface="Arial" panose="020B0604020202020204"/>
              </a:rPr>
              <a:t>Learners Placed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lum bright="70000" contrast="-7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168" y="2495065"/>
            <a:ext cx="520184" cy="5201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7714" y="2489314"/>
            <a:ext cx="546084" cy="54608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14057" y="1204797"/>
            <a:ext cx="5340295" cy="842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42950">
              <a:defRPr/>
            </a:pPr>
            <a:r>
              <a:rPr lang="en-US" sz="1625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committed to empower you to be</a:t>
            </a:r>
          </a:p>
          <a:p>
            <a:pPr algn="ctr" defTabSz="742950">
              <a:defRPr/>
            </a:pPr>
            <a:r>
              <a:rPr lang="en-US" sz="1625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Desirable Resource</a:t>
            </a:r>
          </a:p>
          <a:p>
            <a:pPr algn="ctr" defTabSz="742950">
              <a:defRPr/>
            </a:pPr>
            <a:r>
              <a:rPr lang="en-US" sz="1625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284912" y="4704550"/>
            <a:ext cx="3170028" cy="7425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742950">
              <a:defRPr/>
            </a:pPr>
            <a:r>
              <a:rPr lang="en-US" sz="1625" b="1" spc="81" dirty="0">
                <a:solidFill>
                  <a:srgbClr val="F97700"/>
                </a:solidFill>
                <a:latin typeface="Arial" panose="020B0604020202020204"/>
              </a:rPr>
              <a:t>FREE WEBINARS </a:t>
            </a:r>
          </a:p>
          <a:p>
            <a:pPr defTabSz="742950">
              <a:defRPr/>
            </a:pPr>
            <a:r>
              <a:rPr lang="en-US" sz="1300" i="1" dirty="0">
                <a:solidFill>
                  <a:srgbClr val="F97700"/>
                </a:solidFill>
                <a:latin typeface="Arial" panose="020B0604020202020204"/>
              </a:rPr>
              <a:t>Sign up for free webinars with industry experts every fortnight!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4102" y="2425864"/>
            <a:ext cx="692321" cy="692321"/>
          </a:xfrm>
          <a:prstGeom prst="rect">
            <a:avLst/>
          </a:prstGeom>
        </p:spPr>
      </p:pic>
      <p:grpSp>
        <p:nvGrpSpPr>
          <p:cNvPr id="2" name="Group 13">
            <a:extLst>
              <a:ext uri="{FF2B5EF4-FFF2-40B4-BE49-F238E27FC236}">
                <a16:creationId xmlns=""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5296928" y="3380336"/>
            <a:ext cx="4560275" cy="2747665"/>
            <a:chOff x="4482563" y="4980191"/>
            <a:chExt cx="3128574" cy="1841396"/>
          </a:xfrm>
        </p:grpSpPr>
        <p:pic>
          <p:nvPicPr>
            <p:cNvPr id="17" name="Picture 16">
              <a:extLst>
                <a:ext uri="{FF2B5EF4-FFF2-40B4-BE49-F238E27FC236}">
                  <a16:creationId xmlns=""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=""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email">
              <a:extLst>
                <a:ext uri="{28A0092B-C50C-407E-A947-70E740481C1C}">
                  <a14:useLocalDpi xmlns=""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3651163" y="5172879"/>
            <a:ext cx="1784906" cy="44483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950">
              <a:defRPr/>
            </a:pPr>
            <a:endParaRPr lang="en-US" sz="1463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0" name="Rectangle 19">
            <a:hlinkClick r:id="rId8"/>
            <a:extLst>
              <a:ext uri="{FF2B5EF4-FFF2-40B4-BE49-F238E27FC236}">
                <a16:creationId xmlns=""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3575715" y="5104269"/>
            <a:ext cx="1784906" cy="44483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950">
              <a:defRPr/>
            </a:pPr>
            <a:endParaRPr lang="en-US" sz="1463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3903430" y="5185513"/>
            <a:ext cx="1228221" cy="317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742950">
              <a:defRPr/>
            </a:pPr>
            <a:r>
              <a:rPr lang="en-US" sz="1463" b="1" dirty="0">
                <a:solidFill>
                  <a:srgbClr val="44546A"/>
                </a:solidFill>
                <a:latin typeface="Arial" panose="020B0604020202020204"/>
              </a:rPr>
              <a:t>Enroll Now!</a:t>
            </a:r>
            <a:endParaRPr lang="en-US" sz="1463" b="1" dirty="0">
              <a:solidFill>
                <a:srgbClr val="000000"/>
              </a:solidFill>
              <a:latin typeface="Arial" panose="020B0604020202020204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682" y="1050162"/>
            <a:ext cx="1589803" cy="157025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156210" y="109772"/>
            <a:ext cx="9313140" cy="542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925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=""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776" y="1314583"/>
            <a:ext cx="4653344" cy="280536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5" name="Picture 4">
            <a:hlinkClick r:id="rId4"/>
            <a:extLst>
              <a:ext uri="{FF2B5EF4-FFF2-40B4-BE49-F238E27FC236}">
                <a16:creationId xmlns=""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1045720"/>
            <a:ext cx="5486306" cy="3074224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6" name="Picture 5">
            <a:hlinkClick r:id="rId6"/>
            <a:extLst>
              <a:ext uri="{FF2B5EF4-FFF2-40B4-BE49-F238E27FC236}">
                <a16:creationId xmlns=""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776" y="3188264"/>
            <a:ext cx="4653344" cy="2875967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7" name="Picture 6">
            <a:hlinkClick r:id="rId8"/>
            <a:extLst>
              <a:ext uri="{FF2B5EF4-FFF2-40B4-BE49-F238E27FC236}">
                <a16:creationId xmlns=""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6210" y="3356794"/>
            <a:ext cx="4874133" cy="2685094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="" xmlns:a16="http://schemas.microsoft.com/office/drawing/2014/main" id="{727FA524-4094-42A9-8803-012E691E8DF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93056" y="785232"/>
            <a:ext cx="9055744" cy="310502"/>
          </a:xfrm>
          <a:prstGeom prst="rect">
            <a:avLst/>
          </a:prstGeom>
        </p:spPr>
        <p:txBody>
          <a:bodyPr vert="horz" wrap="square" lIns="0" tIns="10319" rIns="0" bIns="0" rtlCol="0">
            <a:spAutoFit/>
          </a:bodyPr>
          <a:lstStyle/>
          <a:p>
            <a:pPr marL="10319">
              <a:spcBef>
                <a:spcPts val="81"/>
              </a:spcBef>
            </a:pPr>
            <a:r>
              <a:rPr lang="en-IN" sz="1950" dirty="0">
                <a:latin typeface="Arial"/>
                <a:cs typeface="Arial"/>
              </a:rPr>
              <a:t>Steps to extend the Standard Data Model</a:t>
            </a:r>
            <a:endParaRPr sz="1950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857428E7-356D-4A97-BB67-25BC490526EB}"/>
              </a:ext>
            </a:extLst>
          </p:cNvPr>
          <p:cNvSpPr txBox="1"/>
          <p:nvPr/>
        </p:nvSpPr>
        <p:spPr>
          <a:xfrm flipH="1">
            <a:off x="393056" y="1377136"/>
            <a:ext cx="90557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/>
              <a:t>Extend the S/4HANA and SAP ERP tables </a:t>
            </a:r>
          </a:p>
          <a:p>
            <a:pPr marL="342900" indent="-342900">
              <a:buAutoNum type="arabicPeriod"/>
            </a:pPr>
            <a:r>
              <a:rPr lang="en-US" sz="2400" dirty="0"/>
              <a:t>Extend the new attributes in the corresponding entity definition of the Data Model  </a:t>
            </a:r>
          </a:p>
          <a:p>
            <a:pPr marL="342900" indent="-342900">
              <a:buAutoNum type="arabicPeriod"/>
            </a:pPr>
            <a:r>
              <a:rPr lang="en-US" sz="2400" dirty="0"/>
              <a:t>Maintain the referencing relationship </a:t>
            </a:r>
          </a:p>
          <a:p>
            <a:pPr marL="342900" indent="-342900">
              <a:buAutoNum type="arabicPeriod"/>
            </a:pPr>
            <a:r>
              <a:rPr lang="en-US" sz="2400" dirty="0"/>
              <a:t>Activate the Data Model </a:t>
            </a:r>
          </a:p>
          <a:p>
            <a:pPr marL="342900" indent="-342900">
              <a:buAutoNum type="arabicPeriod"/>
            </a:pPr>
            <a:r>
              <a:rPr lang="en-US" sz="2400" dirty="0"/>
              <a:t>Generate the Model-Specific structures </a:t>
            </a:r>
          </a:p>
          <a:p>
            <a:pPr marL="342900" indent="-342900">
              <a:buAutoNum type="arabicPeriod"/>
            </a:pPr>
            <a:r>
              <a:rPr lang="en-US" sz="2400" dirty="0"/>
              <a:t>Enhance the Access and respective Handler classes </a:t>
            </a:r>
          </a:p>
          <a:p>
            <a:pPr marL="342900" indent="-342900">
              <a:buAutoNum type="arabicPeriod"/>
            </a:pPr>
            <a:r>
              <a:rPr lang="en-US" sz="2400" dirty="0"/>
              <a:t>Define SMT mapping (Field mapping between staging area and primary persistence area</a:t>
            </a:r>
          </a:p>
          <a:p>
            <a:pPr marL="342900" indent="-342900">
              <a:buAutoNum type="arabicPeriod"/>
            </a:pPr>
            <a:r>
              <a:rPr lang="en-US" sz="2400" dirty="0"/>
              <a:t>Adjust the staging area for linked change requests</a:t>
            </a:r>
          </a:p>
          <a:p>
            <a:pPr marL="342900" indent="-342900">
              <a:buAutoNum type="arabicPeriod"/>
            </a:pPr>
            <a:endParaRPr lang="en-IN" sz="2400" dirty="0"/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7949F065-8AE1-B719-5894-169DE8A361CA}"/>
              </a:ext>
            </a:extLst>
          </p:cNvPr>
          <p:cNvSpPr/>
          <p:nvPr/>
        </p:nvSpPr>
        <p:spPr>
          <a:xfrm>
            <a:off x="145343" y="315817"/>
            <a:ext cx="249223" cy="22670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9E069A8-DD02-039D-8C5C-792091DAF6E2}"/>
              </a:ext>
            </a:extLst>
          </p:cNvPr>
          <p:cNvSpPr txBox="1"/>
          <p:nvPr/>
        </p:nvSpPr>
        <p:spPr>
          <a:xfrm>
            <a:off x="393056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Configurations &amp; Extensions, Data Modelling </a:t>
            </a:r>
            <a:endParaRPr lang="en-US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95756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="" xmlns:a16="http://schemas.microsoft.com/office/drawing/2014/main" id="{727FA524-4094-42A9-8803-012E691E8DF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93056" y="785232"/>
            <a:ext cx="9055744" cy="587501"/>
          </a:xfrm>
          <a:prstGeom prst="rect">
            <a:avLst/>
          </a:prstGeom>
        </p:spPr>
        <p:txBody>
          <a:bodyPr vert="horz" wrap="square" lIns="0" tIns="10319" rIns="0" bIns="0" rtlCol="0">
            <a:spAutoFit/>
          </a:bodyPr>
          <a:lstStyle/>
          <a:p>
            <a:pPr marL="10319">
              <a:spcBef>
                <a:spcPts val="81"/>
              </a:spcBef>
            </a:pPr>
            <a:r>
              <a:rPr lang="en-IN" sz="1950" dirty="0">
                <a:latin typeface="Arial"/>
                <a:cs typeface="Arial"/>
              </a:rPr>
              <a:t>Use case: </a:t>
            </a:r>
            <a:r>
              <a:rPr lang="en-US" sz="1800" b="0" dirty="0">
                <a:solidFill>
                  <a:srgbClr val="000000"/>
                </a:solidFill>
                <a:cs typeface="Arial"/>
              </a:rPr>
              <a:t>To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adapt the MDG MM data model to customer specific needs</a:t>
            </a:r>
            <a:b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</a:b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(</a:t>
            </a:r>
            <a:r>
              <a:rPr lang="en-IN" sz="1800" b="0" i="1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MDG reuse option )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sz="1950" dirty="0"/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7949F065-8AE1-B719-5894-169DE8A361CA}"/>
              </a:ext>
            </a:extLst>
          </p:cNvPr>
          <p:cNvSpPr/>
          <p:nvPr/>
        </p:nvSpPr>
        <p:spPr>
          <a:xfrm>
            <a:off x="145343" y="315817"/>
            <a:ext cx="249223" cy="22670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9E069A8-DD02-039D-8C5C-792091DAF6E2}"/>
              </a:ext>
            </a:extLst>
          </p:cNvPr>
          <p:cNvSpPr txBox="1"/>
          <p:nvPr/>
        </p:nvSpPr>
        <p:spPr>
          <a:xfrm>
            <a:off x="393056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Configurations &amp; Extensions, Data Modelling </a:t>
            </a:r>
            <a:endParaRPr lang="en-US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279C330-4C00-6A3A-5C88-12C85B91EB04}"/>
              </a:ext>
            </a:extLst>
          </p:cNvPr>
          <p:cNvSpPr txBox="1"/>
          <p:nvPr/>
        </p:nvSpPr>
        <p:spPr>
          <a:xfrm>
            <a:off x="393056" y="1420885"/>
            <a:ext cx="50006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Reuse area: MATERIAL</a:t>
            </a:r>
          </a:p>
          <a:p>
            <a:r>
              <a:rPr lang="en-US" dirty="0"/>
              <a:t>Access Class: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CL_MDG_BS_MAT_ACCESS </a:t>
            </a:r>
            <a:r>
              <a:rPr lang="en-US" dirty="0"/>
              <a:t> </a:t>
            </a:r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1DFDBEA-26A7-8EDC-F465-895C155D31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23" t="30855" r="28461" b="17179"/>
          <a:stretch/>
        </p:blipFill>
        <p:spPr>
          <a:xfrm>
            <a:off x="2063100" y="2133600"/>
            <a:ext cx="6661160" cy="43642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08F31559-0CD7-64DE-3BB1-B9E8DECAAA67}"/>
              </a:ext>
            </a:extLst>
          </p:cNvPr>
          <p:cNvSpPr txBox="1"/>
          <p:nvPr/>
        </p:nvSpPr>
        <p:spPr>
          <a:xfrm>
            <a:off x="145343" y="2343843"/>
            <a:ext cx="302457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hanges to the data structures in the active area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and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in the staging area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M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apping between these data structures </a:t>
            </a:r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1562809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BDBD2A1F-C54E-4BAC-A807-A7F55C357B64}"/>
              </a:ext>
            </a:extLst>
          </p:cNvPr>
          <p:cNvSpPr/>
          <p:nvPr/>
        </p:nvSpPr>
        <p:spPr>
          <a:xfrm>
            <a:off x="0" y="0"/>
            <a:ext cx="9906000" cy="2286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00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" name="object 2">
            <a:extLst>
              <a:ext uri="{FF2B5EF4-FFF2-40B4-BE49-F238E27FC236}">
                <a16:creationId xmlns="" xmlns:a16="http://schemas.microsoft.com/office/drawing/2014/main" id="{727FA524-4094-42A9-8803-012E691E8DF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93056" y="785232"/>
            <a:ext cx="9055744" cy="587501"/>
          </a:xfrm>
          <a:prstGeom prst="rect">
            <a:avLst/>
          </a:prstGeom>
        </p:spPr>
        <p:txBody>
          <a:bodyPr vert="horz" wrap="square" lIns="0" tIns="10319" rIns="0" bIns="0" rtlCol="0">
            <a:spAutoFit/>
          </a:bodyPr>
          <a:lstStyle/>
          <a:p>
            <a:pPr marL="10319">
              <a:spcBef>
                <a:spcPts val="81"/>
              </a:spcBef>
            </a:pPr>
            <a:r>
              <a:rPr lang="en-IN" sz="1950" dirty="0">
                <a:latin typeface="Arial"/>
                <a:cs typeface="Arial"/>
              </a:rPr>
              <a:t>Use case: </a:t>
            </a:r>
            <a:r>
              <a:rPr lang="en-US" sz="1800" b="0" dirty="0">
                <a:solidFill>
                  <a:srgbClr val="000000"/>
                </a:solidFill>
                <a:cs typeface="Arial"/>
              </a:rPr>
              <a:t>To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adapt the MDG MM data model to customer specific needs</a:t>
            </a:r>
            <a:b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</a:b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(</a:t>
            </a:r>
            <a:r>
              <a:rPr lang="en-IN" sz="1800" b="0" i="1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MDG reuse option )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sz="1950" dirty="0"/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7949F065-8AE1-B719-5894-169DE8A361CA}"/>
              </a:ext>
            </a:extLst>
          </p:cNvPr>
          <p:cNvSpPr/>
          <p:nvPr/>
        </p:nvSpPr>
        <p:spPr>
          <a:xfrm>
            <a:off x="145343" y="315817"/>
            <a:ext cx="249223" cy="22670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9E069A8-DD02-039D-8C5C-792091DAF6E2}"/>
              </a:ext>
            </a:extLst>
          </p:cNvPr>
          <p:cNvSpPr txBox="1"/>
          <p:nvPr/>
        </p:nvSpPr>
        <p:spPr>
          <a:xfrm>
            <a:off x="393056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Configurations &amp; Extensions, Data Modelling </a:t>
            </a:r>
            <a:endParaRPr lang="en-US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279C330-4C00-6A3A-5C88-12C85B91EB04}"/>
              </a:ext>
            </a:extLst>
          </p:cNvPr>
          <p:cNvSpPr txBox="1"/>
          <p:nvPr/>
        </p:nvSpPr>
        <p:spPr>
          <a:xfrm>
            <a:off x="393056" y="1527983"/>
            <a:ext cx="928434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MDG data structures needs to be extended</a:t>
            </a:r>
          </a:p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r>
              <a:rPr lang="en-IN" dirty="0">
                <a:solidFill>
                  <a:srgbClr val="000000"/>
                </a:solidFill>
                <a:latin typeface="Consolas" panose="020B0609020204030204" pitchFamily="49" charset="0"/>
              </a:rPr>
              <a:t>Automatic updates: </a:t>
            </a:r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MDG_BS_MAT_S_MARA 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• </a:t>
            </a:r>
            <a:r>
              <a:rPr lang="pt-BR" sz="1800" b="1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CMD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_BS_MAT_S_MARA </a:t>
            </a:r>
          </a:p>
          <a:p>
            <a:endParaRPr lang="pt-BR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Manual Updates: (create append structures)</a:t>
            </a:r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• MDG_BS_MAT_S_MARA_UI 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• </a:t>
            </a:r>
            <a:r>
              <a:rPr lang="pt-BR" sz="1800" b="1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CMD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_BS_MAT_S_MARA_UI </a:t>
            </a:r>
          </a:p>
          <a:p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• MDG_BS_MAT_S_MARA_X 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• </a:t>
            </a:r>
            <a:r>
              <a:rPr lang="pt-BR" sz="1800" b="1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CMD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_BS_MAT_S_MARA_X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473247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="" xmlns:a16="http://schemas.microsoft.com/office/drawing/2014/main" id="{727FA524-4094-42A9-8803-012E691E8DF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93056" y="785232"/>
            <a:ext cx="9055744" cy="587501"/>
          </a:xfrm>
          <a:prstGeom prst="rect">
            <a:avLst/>
          </a:prstGeom>
        </p:spPr>
        <p:txBody>
          <a:bodyPr vert="horz" wrap="square" lIns="0" tIns="10319" rIns="0" bIns="0" rtlCol="0">
            <a:spAutoFit/>
          </a:bodyPr>
          <a:lstStyle/>
          <a:p>
            <a:pPr marL="10319">
              <a:spcBef>
                <a:spcPts val="81"/>
              </a:spcBef>
            </a:pPr>
            <a:r>
              <a:rPr lang="en-IN" sz="1950" dirty="0">
                <a:latin typeface="Arial"/>
                <a:cs typeface="Arial"/>
              </a:rPr>
              <a:t>Use case: </a:t>
            </a:r>
            <a:r>
              <a:rPr lang="en-US" sz="1800" b="0" dirty="0">
                <a:solidFill>
                  <a:srgbClr val="000000"/>
                </a:solidFill>
                <a:cs typeface="Arial"/>
              </a:rPr>
              <a:t>To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adapt the MDG MM data model to customer specific needs</a:t>
            </a:r>
            <a:b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</a:b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1800" b="0" dirty="0">
                <a:solidFill>
                  <a:srgbClr val="000000"/>
                </a:solidFill>
              </a:rPr>
              <a:t>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ew entity type called “Plant Data for Material” as part of the MDG Material data model. </a:t>
            </a:r>
            <a:endParaRPr sz="1950" dirty="0"/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7949F065-8AE1-B719-5894-169DE8A361CA}"/>
              </a:ext>
            </a:extLst>
          </p:cNvPr>
          <p:cNvSpPr/>
          <p:nvPr/>
        </p:nvSpPr>
        <p:spPr>
          <a:xfrm>
            <a:off x="145343" y="315817"/>
            <a:ext cx="249223" cy="22670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9E069A8-DD02-039D-8C5C-792091DAF6E2}"/>
              </a:ext>
            </a:extLst>
          </p:cNvPr>
          <p:cNvSpPr txBox="1"/>
          <p:nvPr/>
        </p:nvSpPr>
        <p:spPr>
          <a:xfrm>
            <a:off x="393056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Configurations &amp; Extensions, Data Modelling </a:t>
            </a:r>
            <a:endParaRPr lang="en-US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279C330-4C00-6A3A-5C88-12C85B91EB04}"/>
              </a:ext>
            </a:extLst>
          </p:cNvPr>
          <p:cNvSpPr txBox="1"/>
          <p:nvPr/>
        </p:nvSpPr>
        <p:spPr>
          <a:xfrm>
            <a:off x="269954" y="1590165"/>
            <a:ext cx="3235246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xtend the (Type1) entity type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MATERIAL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to include the entity type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ZZMARC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. </a:t>
            </a:r>
          </a:p>
          <a:p>
            <a:endParaRPr lang="en-US" sz="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ZZMARC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includes the following attributes: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LVORM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XCHAR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DISMM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DISPO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DISLS </a:t>
            </a:r>
          </a:p>
          <a:p>
            <a:endParaRPr lang="en-US" sz="8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tandard data model is “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MM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” (This model is linked to Business Object ID 194 “Material” / “BUS2550” Material) 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EA06EBD-2CF7-A6A1-A1F0-34411CF6E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2133600"/>
            <a:ext cx="6059467" cy="35782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40FC8BDC-E70C-6BDC-F242-88348101DDDD}"/>
              </a:ext>
            </a:extLst>
          </p:cNvPr>
          <p:cNvSpPr txBox="1"/>
          <p:nvPr/>
        </p:nvSpPr>
        <p:spPr>
          <a:xfrm>
            <a:off x="250904" y="5348190"/>
            <a:ext cx="363529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BAdI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is available for data enhancement during change request activation 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</a:rPr>
              <a:t>MDG_BS_MAT_API_SEGMENTS_EXT </a:t>
            </a:r>
            <a:endParaRPr lang="en-IN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908885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="" xmlns:a16="http://schemas.microsoft.com/office/drawing/2014/main" id="{727FA524-4094-42A9-8803-012E691E8DF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93056" y="785232"/>
            <a:ext cx="9055744" cy="864500"/>
          </a:xfrm>
          <a:prstGeom prst="rect">
            <a:avLst/>
          </a:prstGeom>
        </p:spPr>
        <p:txBody>
          <a:bodyPr vert="horz" wrap="square" lIns="0" tIns="10319" rIns="0" bIns="0" rtlCol="0">
            <a:spAutoFit/>
          </a:bodyPr>
          <a:lstStyle/>
          <a:p>
            <a:pPr marL="10319">
              <a:spcBef>
                <a:spcPts val="81"/>
              </a:spcBef>
            </a:pPr>
            <a:r>
              <a:rPr lang="en-IN" sz="1950" dirty="0">
                <a:latin typeface="Arial"/>
                <a:cs typeface="Arial"/>
              </a:rPr>
              <a:t>Use case: </a:t>
            </a:r>
            <a:r>
              <a:rPr lang="en-US" sz="1800" b="0" dirty="0">
                <a:solidFill>
                  <a:srgbClr val="000000"/>
                </a:solidFill>
                <a:cs typeface="Arial"/>
              </a:rPr>
              <a:t>To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adapt the MDG MM data model to customer specific needs</a:t>
            </a:r>
            <a:b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</a:b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1800" b="0" dirty="0">
                <a:solidFill>
                  <a:srgbClr val="000000"/>
                </a:solidFill>
              </a:rPr>
              <a:t>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ew entity type called “Plant Data for Material” as part of the MDG Material data model.</a:t>
            </a:r>
            <a:b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</a:br>
            <a:r>
              <a:rPr lang="en-US" sz="18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Implementation Steps: </a:t>
            </a:r>
            <a:endParaRPr sz="1950" dirty="0"/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7949F065-8AE1-B719-5894-169DE8A361CA}"/>
              </a:ext>
            </a:extLst>
          </p:cNvPr>
          <p:cNvSpPr/>
          <p:nvPr/>
        </p:nvSpPr>
        <p:spPr>
          <a:xfrm>
            <a:off x="145343" y="315817"/>
            <a:ext cx="249223" cy="22670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9E069A8-DD02-039D-8C5C-792091DAF6E2}"/>
              </a:ext>
            </a:extLst>
          </p:cNvPr>
          <p:cNvSpPr txBox="1"/>
          <p:nvPr/>
        </p:nvSpPr>
        <p:spPr>
          <a:xfrm>
            <a:off x="393056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Configurations &amp; Extensions, Data Modelling </a:t>
            </a:r>
            <a:endParaRPr lang="en-US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EC5F2EC-AF1F-6118-944A-7CACDBDE1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1752600"/>
            <a:ext cx="6248400" cy="495480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62486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="" xmlns:a16="http://schemas.microsoft.com/office/drawing/2014/main" id="{727FA524-4094-42A9-8803-012E691E8DF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93056" y="785232"/>
            <a:ext cx="9055744" cy="864500"/>
          </a:xfrm>
          <a:prstGeom prst="rect">
            <a:avLst/>
          </a:prstGeom>
        </p:spPr>
        <p:txBody>
          <a:bodyPr vert="horz" wrap="square" lIns="0" tIns="10319" rIns="0" bIns="0" rtlCol="0">
            <a:spAutoFit/>
          </a:bodyPr>
          <a:lstStyle/>
          <a:p>
            <a:pPr marL="10319">
              <a:spcBef>
                <a:spcPts val="81"/>
              </a:spcBef>
            </a:pPr>
            <a:r>
              <a:rPr lang="en-IN" sz="1950" dirty="0">
                <a:latin typeface="Arial"/>
                <a:cs typeface="Arial"/>
              </a:rPr>
              <a:t>Use case: </a:t>
            </a:r>
            <a:r>
              <a:rPr lang="en-US" sz="1800" b="0" dirty="0">
                <a:solidFill>
                  <a:srgbClr val="000000"/>
                </a:solidFill>
                <a:cs typeface="Arial"/>
              </a:rPr>
              <a:t>To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adapt the MDG MM data model to customer specific needs</a:t>
            </a:r>
            <a:b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</a:b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1800" b="0" dirty="0">
                <a:solidFill>
                  <a:srgbClr val="000000"/>
                </a:solidFill>
              </a:rPr>
              <a:t>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ew entity type called “Plant Data for Material” as part of the MDG Material data model.</a:t>
            </a:r>
            <a:b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</a:br>
            <a:r>
              <a:rPr lang="en-US" sz="18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Implementation Steps: </a:t>
            </a:r>
            <a:endParaRPr sz="1950" dirty="0"/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7949F065-8AE1-B719-5894-169DE8A361CA}"/>
              </a:ext>
            </a:extLst>
          </p:cNvPr>
          <p:cNvSpPr/>
          <p:nvPr/>
        </p:nvSpPr>
        <p:spPr>
          <a:xfrm>
            <a:off x="145343" y="315817"/>
            <a:ext cx="249223" cy="22670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9E069A8-DD02-039D-8C5C-792091DAF6E2}"/>
              </a:ext>
            </a:extLst>
          </p:cNvPr>
          <p:cNvSpPr txBox="1"/>
          <p:nvPr/>
        </p:nvSpPr>
        <p:spPr>
          <a:xfrm>
            <a:off x="393056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Configurations &amp; Extensions, Data Modelling </a:t>
            </a:r>
            <a:endParaRPr lang="en-US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ADD33DD5-1BB7-E80B-386F-8AF28E895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08" y="1863940"/>
            <a:ext cx="8722353" cy="424311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793416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="" xmlns:a16="http://schemas.microsoft.com/office/drawing/2014/main" id="{727FA524-4094-42A9-8803-012E691E8DF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93056" y="785232"/>
            <a:ext cx="9055744" cy="864500"/>
          </a:xfrm>
          <a:prstGeom prst="rect">
            <a:avLst/>
          </a:prstGeom>
        </p:spPr>
        <p:txBody>
          <a:bodyPr vert="horz" wrap="square" lIns="0" tIns="10319" rIns="0" bIns="0" rtlCol="0">
            <a:spAutoFit/>
          </a:bodyPr>
          <a:lstStyle/>
          <a:p>
            <a:pPr marL="10319">
              <a:spcBef>
                <a:spcPts val="81"/>
              </a:spcBef>
            </a:pPr>
            <a:r>
              <a:rPr lang="en-IN" sz="1950" dirty="0">
                <a:latin typeface="Arial"/>
                <a:cs typeface="Arial"/>
              </a:rPr>
              <a:t>Use case: </a:t>
            </a:r>
            <a:r>
              <a:rPr lang="en-US" sz="1800" b="0" dirty="0">
                <a:solidFill>
                  <a:srgbClr val="000000"/>
                </a:solidFill>
                <a:cs typeface="Arial"/>
              </a:rPr>
              <a:t>To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adapt the MDG MM data model to customer specific needs</a:t>
            </a:r>
            <a:b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</a:b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1800" b="0" dirty="0">
                <a:solidFill>
                  <a:srgbClr val="000000"/>
                </a:solidFill>
              </a:rPr>
              <a:t>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ew entity type called “Business partner Nicknames” as part of the MDG Material data model.</a:t>
            </a:r>
            <a:endParaRPr sz="1950" dirty="0"/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7949F065-8AE1-B719-5894-169DE8A361CA}"/>
              </a:ext>
            </a:extLst>
          </p:cNvPr>
          <p:cNvSpPr/>
          <p:nvPr/>
        </p:nvSpPr>
        <p:spPr>
          <a:xfrm>
            <a:off x="145343" y="315817"/>
            <a:ext cx="249223" cy="22670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9E069A8-DD02-039D-8C5C-792091DAF6E2}"/>
              </a:ext>
            </a:extLst>
          </p:cNvPr>
          <p:cNvSpPr txBox="1"/>
          <p:nvPr/>
        </p:nvSpPr>
        <p:spPr>
          <a:xfrm>
            <a:off x="393056" y="26065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SAP MDG –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Configurations &amp; Extensions, Data Modelling </a:t>
            </a:r>
            <a:endParaRPr lang="en-US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D168F0B-E939-AD74-536D-20DBD607A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712" y="1447800"/>
            <a:ext cx="7042232" cy="48947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DE187BD-2FBF-832B-D204-C435F5C13024}"/>
              </a:ext>
            </a:extLst>
          </p:cNvPr>
          <p:cNvSpPr txBox="1"/>
          <p:nvPr/>
        </p:nvSpPr>
        <p:spPr>
          <a:xfrm>
            <a:off x="235664" y="2514600"/>
            <a:ext cx="3421936" cy="121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BAdI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for data enhancement during change request activation </a:t>
            </a:r>
            <a:r>
              <a:rPr lang="en-IN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MDG_BS_MAT_API_ENRICH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7362C55B-2571-9F15-44A2-2FDCCB5E67E7}"/>
              </a:ext>
            </a:extLst>
          </p:cNvPr>
          <p:cNvSpPr txBox="1"/>
          <p:nvPr/>
        </p:nvSpPr>
        <p:spPr>
          <a:xfrm>
            <a:off x="188435" y="3911706"/>
            <a:ext cx="37739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1:N relationship between a database table and its entity types </a:t>
            </a:r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494828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=""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12683" y="796208"/>
            <a:ext cx="9174757" cy="5777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575" b="1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801" y="700790"/>
            <a:ext cx="582318" cy="5751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642938"/>
            <a:ext cx="9906000" cy="5572125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=""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1962" y="640978"/>
            <a:ext cx="9906001" cy="5572125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950">
              <a:defRPr/>
            </a:pPr>
            <a:endParaRPr lang="en-US" sz="1463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2611971" y="3089448"/>
            <a:ext cx="4678140" cy="6924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742950">
              <a:defRPr/>
            </a:pPr>
            <a:r>
              <a:rPr lang="en-IN" sz="3900" b="1" spc="8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 of Session </a:t>
            </a:r>
            <a:r>
              <a:rPr lang="en-IN" sz="3900" b="1" spc="8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  <a:endParaRPr lang="en-IN" sz="3900" b="1" spc="8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ADXP Color Palette">
      <a:dk1>
        <a:srgbClr val="252527"/>
      </a:dk1>
      <a:lt1>
        <a:sysClr val="window" lastClr="FFFFFF"/>
      </a:lt1>
      <a:dk2>
        <a:srgbClr val="5FCBD3"/>
      </a:dk2>
      <a:lt2>
        <a:srgbClr val="0B608F"/>
      </a:lt2>
      <a:accent1>
        <a:srgbClr val="309CC2"/>
      </a:accent1>
      <a:accent2>
        <a:srgbClr val="6C7AA6"/>
      </a:accent2>
      <a:accent3>
        <a:srgbClr val="2F7595"/>
      </a:accent3>
      <a:accent4>
        <a:srgbClr val="419D85"/>
      </a:accent4>
      <a:accent5>
        <a:srgbClr val="FFC000"/>
      </a:accent5>
      <a:accent6>
        <a:srgbClr val="CF3F7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463</Words>
  <Application>Microsoft Office PowerPoint</Application>
  <PresentationFormat>A4 Paper (210x297 mm)</PresentationFormat>
  <Paragraphs>86</Paragraphs>
  <Slides>13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1_Office Theme</vt:lpstr>
      <vt:lpstr>1_Custom Design</vt:lpstr>
      <vt:lpstr>Custom Design</vt:lpstr>
      <vt:lpstr>Slide 1</vt:lpstr>
      <vt:lpstr>Steps to extend the Standard Data Model</vt:lpstr>
      <vt:lpstr>Use case: To adapt the MDG MM data model to customer specific needs  (MDG reuse option ) </vt:lpstr>
      <vt:lpstr>Use case: To adapt the MDG MM data model to customer specific needs  (MDG reuse option ) </vt:lpstr>
      <vt:lpstr>Use case: To adapt the MDG MM data model to customer specific needs  New entity type called “Plant Data for Material” as part of the MDG Material data model. </vt:lpstr>
      <vt:lpstr>Use case: To adapt the MDG MM data model to customer specific needs  New entity type called “Plant Data for Material” as part of the MDG Material data model. Implementation Steps: </vt:lpstr>
      <vt:lpstr>Use case: To adapt the MDG MM data model to customer specific needs  New entity type called “Plant Data for Material” as part of the MDG Material data model. Implementation Steps: </vt:lpstr>
      <vt:lpstr>Use case: To adapt the MDG MM data model to customer specific needs  New entity type called “Business partner Nicknames” as part of the MDG Material data model.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SAP MDG</dc:title>
  <dc:subject>Training Material</dc:subject>
  <dc:creator/>
  <cp:keywords>MDG</cp:keywords>
  <cp:lastModifiedBy/>
  <cp:revision>1</cp:revision>
  <dcterms:created xsi:type="dcterms:W3CDTF">2013-09-24T11:24:19Z</dcterms:created>
  <dcterms:modified xsi:type="dcterms:W3CDTF">2023-04-17T14:17:31Z</dcterms:modified>
  <cp:category>Training</cp:category>
</cp:coreProperties>
</file>